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1"/>
    <p:sldMasterId id="2147483693" r:id="rId2"/>
  </p:sldMasterIdLst>
  <p:notesMasterIdLst>
    <p:notesMasterId r:id="rId32"/>
  </p:notesMasterIdLst>
  <p:handoutMasterIdLst>
    <p:handoutMasterId r:id="rId33"/>
  </p:handoutMasterIdLst>
  <p:sldIdLst>
    <p:sldId id="320" r:id="rId3"/>
    <p:sldId id="292" r:id="rId4"/>
    <p:sldId id="325" r:id="rId5"/>
    <p:sldId id="353" r:id="rId6"/>
    <p:sldId id="354" r:id="rId7"/>
    <p:sldId id="304" r:id="rId8"/>
    <p:sldId id="302" r:id="rId9"/>
    <p:sldId id="351" r:id="rId10"/>
    <p:sldId id="340" r:id="rId11"/>
    <p:sldId id="352" r:id="rId12"/>
    <p:sldId id="355" r:id="rId13"/>
    <p:sldId id="357" r:id="rId14"/>
    <p:sldId id="356" r:id="rId15"/>
    <p:sldId id="358" r:id="rId16"/>
    <p:sldId id="359" r:id="rId17"/>
    <p:sldId id="360" r:id="rId18"/>
    <p:sldId id="362" r:id="rId19"/>
    <p:sldId id="363" r:id="rId20"/>
    <p:sldId id="364" r:id="rId21"/>
    <p:sldId id="365" r:id="rId22"/>
    <p:sldId id="367" r:id="rId23"/>
    <p:sldId id="368" r:id="rId24"/>
    <p:sldId id="369" r:id="rId25"/>
    <p:sldId id="280" r:id="rId26"/>
    <p:sldId id="290" r:id="rId27"/>
    <p:sldId id="331" r:id="rId28"/>
    <p:sldId id="307" r:id="rId29"/>
    <p:sldId id="318" r:id="rId30"/>
    <p:sldId id="346" r:id="rId31"/>
  </p:sldIdLst>
  <p:sldSz cx="9144000" cy="6858000" type="screen4x3"/>
  <p:notesSz cx="6797675" cy="9926638"/>
  <p:defaultTextStyle>
    <a:defPPr>
      <a:defRPr lang="de-DE"/>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8">
          <p15:clr>
            <a:srgbClr val="A4A3A4"/>
          </p15:clr>
        </p15:guide>
        <p15:guide id="3" orient="horz" pos="3688">
          <p15:clr>
            <a:srgbClr val="A4A3A4"/>
          </p15:clr>
        </p15:guide>
        <p15:guide id="4" orient="horz" pos="961">
          <p15:clr>
            <a:srgbClr val="A4A3A4"/>
          </p15:clr>
        </p15:guide>
        <p15:guide id="5" orient="horz" pos="868">
          <p15:clr>
            <a:srgbClr val="A4A3A4"/>
          </p15:clr>
        </p15:guide>
        <p15:guide id="6" orient="horz" pos="482">
          <p15:clr>
            <a:srgbClr val="A4A3A4"/>
          </p15:clr>
        </p15:guide>
        <p15:guide id="7" orient="horz" pos="3884">
          <p15:clr>
            <a:srgbClr val="A4A3A4"/>
          </p15:clr>
        </p15:guide>
        <p15:guide id="8" orient="horz" pos="1867">
          <p15:clr>
            <a:srgbClr val="A4A3A4"/>
          </p15:clr>
        </p15:guide>
        <p15:guide id="9" pos="3198">
          <p15:clr>
            <a:srgbClr val="A4A3A4"/>
          </p15:clr>
        </p15:guide>
        <p15:guide id="10" pos="400">
          <p15:clr>
            <a:srgbClr val="A4A3A4"/>
          </p15:clr>
        </p15:guide>
        <p15:guide id="11" pos="5556">
          <p15:clr>
            <a:srgbClr val="A4A3A4"/>
          </p15:clr>
        </p15:guide>
        <p15:guide id="12" pos="324">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894"/>
    <a:srgbClr val="CC0000"/>
    <a:srgbClr val="8EBF27"/>
    <a:srgbClr val="196874"/>
    <a:srgbClr val="4A8387"/>
    <a:srgbClr val="0038F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5" autoAdjust="0"/>
    <p:restoredTop sz="67442" autoAdjust="0"/>
  </p:normalViewPr>
  <p:slideViewPr>
    <p:cSldViewPr showGuides="1">
      <p:cViewPr varScale="1">
        <p:scale>
          <a:sx n="77" d="100"/>
          <a:sy n="77" d="100"/>
        </p:scale>
        <p:origin x="2226" y="96"/>
      </p:cViewPr>
      <p:guideLst>
        <p:guide orient="horz" pos="2160"/>
        <p:guide orient="horz" pos="408"/>
        <p:guide orient="horz" pos="3688"/>
        <p:guide orient="horz" pos="961"/>
        <p:guide orient="horz" pos="868"/>
        <p:guide orient="horz" pos="482"/>
        <p:guide orient="horz" pos="3884"/>
        <p:guide orient="horz" pos="1867"/>
        <p:guide pos="3198"/>
        <p:guide pos="400"/>
        <p:guide pos="5556"/>
        <p:guide pos="32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55" d="100"/>
          <a:sy n="55" d="100"/>
        </p:scale>
        <p:origin x="-1572" y="-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1"/>
            <a:ext cx="2946400"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de-DE"/>
          </a:p>
        </p:txBody>
      </p:sp>
      <p:sp>
        <p:nvSpPr>
          <p:cNvPr id="109571" name="Rectangle 3"/>
          <p:cNvSpPr>
            <a:spLocks noGrp="1" noChangeArrowheads="1"/>
          </p:cNvSpPr>
          <p:nvPr>
            <p:ph type="dt" sz="quarter" idx="1"/>
          </p:nvPr>
        </p:nvSpPr>
        <p:spPr bwMode="auto">
          <a:xfrm>
            <a:off x="3849688" y="1"/>
            <a:ext cx="2946400"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109572" name="Rectangle 4"/>
          <p:cNvSpPr>
            <a:spLocks noGrp="1" noChangeArrowheads="1"/>
          </p:cNvSpPr>
          <p:nvPr>
            <p:ph type="ftr" sz="quarter" idx="2"/>
          </p:nvPr>
        </p:nvSpPr>
        <p:spPr bwMode="auto">
          <a:xfrm>
            <a:off x="0" y="9428711"/>
            <a:ext cx="2946400"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de-DE"/>
          </a:p>
        </p:txBody>
      </p:sp>
      <p:sp>
        <p:nvSpPr>
          <p:cNvPr id="109573" name="Rectangle 5"/>
          <p:cNvSpPr>
            <a:spLocks noGrp="1" noChangeArrowheads="1"/>
          </p:cNvSpPr>
          <p:nvPr>
            <p:ph type="sldNum" sz="quarter" idx="3"/>
          </p:nvPr>
        </p:nvSpPr>
        <p:spPr bwMode="auto">
          <a:xfrm>
            <a:off x="3849688" y="9428711"/>
            <a:ext cx="2946400"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B7CA6A9-8714-40FA-B89B-9FF08CA3A1F8}"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1"/>
            <a:ext cx="2946400"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de-DE"/>
          </a:p>
        </p:txBody>
      </p:sp>
      <p:sp>
        <p:nvSpPr>
          <p:cNvPr id="115715" name="Rectangle 3"/>
          <p:cNvSpPr>
            <a:spLocks noGrp="1" noChangeArrowheads="1"/>
          </p:cNvSpPr>
          <p:nvPr>
            <p:ph type="dt" idx="1"/>
          </p:nvPr>
        </p:nvSpPr>
        <p:spPr bwMode="auto">
          <a:xfrm>
            <a:off x="3849688" y="1"/>
            <a:ext cx="2946400"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7" name="Rectangle 5"/>
          <p:cNvSpPr>
            <a:spLocks noGrp="1" noChangeArrowheads="1"/>
          </p:cNvSpPr>
          <p:nvPr>
            <p:ph type="body" sz="quarter" idx="3"/>
          </p:nvPr>
        </p:nvSpPr>
        <p:spPr bwMode="auto">
          <a:xfrm>
            <a:off x="679450" y="4715951"/>
            <a:ext cx="5438775"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15718" name="Rectangle 6"/>
          <p:cNvSpPr>
            <a:spLocks noGrp="1" noChangeArrowheads="1"/>
          </p:cNvSpPr>
          <p:nvPr>
            <p:ph type="ftr" sz="quarter" idx="4"/>
          </p:nvPr>
        </p:nvSpPr>
        <p:spPr bwMode="auto">
          <a:xfrm>
            <a:off x="0" y="9428711"/>
            <a:ext cx="2946400"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de-DE"/>
          </a:p>
        </p:txBody>
      </p:sp>
      <p:sp>
        <p:nvSpPr>
          <p:cNvPr id="115719" name="Rectangle 7"/>
          <p:cNvSpPr>
            <a:spLocks noGrp="1" noChangeArrowheads="1"/>
          </p:cNvSpPr>
          <p:nvPr>
            <p:ph type="sldNum" sz="quarter" idx="5"/>
          </p:nvPr>
        </p:nvSpPr>
        <p:spPr bwMode="auto">
          <a:xfrm>
            <a:off x="3849688" y="9428711"/>
            <a:ext cx="2946400"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7717000-A1D5-41A5-9441-9D95320F4978}"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3F2329-DCB0-4BCD-B116-A15B2B4A0103}" type="slidenum">
              <a:rPr lang="de-DE" altLang="de-DE" smtClean="0"/>
              <a:pPr>
                <a:spcBef>
                  <a:spcPct val="0"/>
                </a:spcBef>
              </a:pPr>
              <a:t>1</a:t>
            </a:fld>
            <a:endParaRPr lang="de-DE" altLang="de-DE"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latin typeface="Arial" panose="020B0604020202020204" pitchFamily="34" charset="0"/>
            </a:endParaRPr>
          </a:p>
        </p:txBody>
      </p:sp>
    </p:spTree>
    <p:extLst>
      <p:ext uri="{BB962C8B-B14F-4D97-AF65-F5344CB8AC3E}">
        <p14:creationId xmlns:p14="http://schemas.microsoft.com/office/powerpoint/2010/main" val="283427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Nahrungsanalyse aus Losungsproben</a:t>
            </a:r>
            <a:r>
              <a:rPr lang="de-DE" baseline="0" dirty="0" smtClean="0"/>
              <a:t> aus Niedersachsen</a:t>
            </a:r>
          </a:p>
          <a:p>
            <a:pPr marL="171450" indent="-171450">
              <a:buFontTx/>
              <a:buChar char="-"/>
            </a:pPr>
            <a:r>
              <a:rPr lang="de-DE" baseline="0" dirty="0" smtClean="0"/>
              <a:t>Von 2013 bis 2017 insgesamt 332 Wolfslosungen ausgewertet</a:t>
            </a:r>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12</a:t>
            </a:fld>
            <a:endParaRPr lang="de-DE" altLang="de-DE"/>
          </a:p>
        </p:txBody>
      </p:sp>
    </p:spTree>
    <p:extLst>
      <p:ext uri="{BB962C8B-B14F-4D97-AF65-F5344CB8AC3E}">
        <p14:creationId xmlns:p14="http://schemas.microsoft.com/office/powerpoint/2010/main" val="64430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Nahrungsanalyse aus Losungsproben</a:t>
            </a:r>
            <a:r>
              <a:rPr lang="de-DE" baseline="0" dirty="0" smtClean="0"/>
              <a:t> aus dem </a:t>
            </a:r>
            <a:r>
              <a:rPr lang="de-DE" baseline="0" dirty="0" err="1" smtClean="0"/>
              <a:t>Nordschwarzzwald</a:t>
            </a:r>
            <a:endParaRPr lang="de-DE" baseline="0" dirty="0" smtClean="0"/>
          </a:p>
          <a:p>
            <a:pPr marL="171450" indent="-171450">
              <a:buFontTx/>
              <a:buChar char="-"/>
            </a:pPr>
            <a:r>
              <a:rPr lang="de-DE" baseline="0" dirty="0" smtClean="0"/>
              <a:t>Von 2017 bis 2020 insgesamt 165 Wolfslosungen ausgewertet</a:t>
            </a:r>
          </a:p>
          <a:p>
            <a:pPr marL="171450" indent="-171450">
              <a:buFontTx/>
              <a:buChar char="-"/>
            </a:pPr>
            <a:r>
              <a:rPr lang="de-DE" baseline="0" dirty="0" smtClean="0"/>
              <a:t>Klar ist aber auch: Wolf ist Opportunist </a:t>
            </a:r>
            <a:r>
              <a:rPr lang="de-DE" baseline="0" dirty="0" smtClean="0">
                <a:sym typeface="Wingdings" panose="05000000000000000000" pitchFamily="2" charset="2"/>
              </a:rPr>
              <a:t> Er nimmt sich die Beute, die er am einfachsten bekommt und kann sich auch auf andere Tierarten spezialisieren</a:t>
            </a:r>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13</a:t>
            </a:fld>
            <a:endParaRPr lang="de-DE" altLang="de-DE"/>
          </a:p>
        </p:txBody>
      </p:sp>
    </p:spTree>
    <p:extLst>
      <p:ext uri="{BB962C8B-B14F-4D97-AF65-F5344CB8AC3E}">
        <p14:creationId xmlns:p14="http://schemas.microsoft.com/office/powerpoint/2010/main" val="1391659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t>Klar ist aber auch: Wolf ist Opportunist </a:t>
            </a:r>
            <a:r>
              <a:rPr lang="de-DE" baseline="0" dirty="0" smtClean="0">
                <a:sym typeface="Wingdings" panose="05000000000000000000" pitchFamily="2" charset="2"/>
              </a:rPr>
              <a:t> Er nimmt sich die Beute, die er am einfachsten bekommt und kann sich auch auf andere Tierarten spezialisieren</a:t>
            </a:r>
          </a:p>
          <a:p>
            <a:pPr marL="171450" indent="-171450">
              <a:buFontTx/>
              <a:buChar char="-"/>
            </a:pPr>
            <a:r>
              <a:rPr lang="de-DE" baseline="0" dirty="0" smtClean="0">
                <a:sym typeface="Wingdings" panose="05000000000000000000" pitchFamily="2" charset="2"/>
              </a:rPr>
              <a:t>Studie zu Anteilen von Bibern in der Wolfslosung aus Nordamerika  Bieber macht zwischen 12 und 26% der Nahrung aus  Bieber ist bei häufigerem Vorkommen öfters in der Nahrung enthalten</a:t>
            </a:r>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14</a:t>
            </a:fld>
            <a:endParaRPr lang="de-DE" altLang="de-DE"/>
          </a:p>
        </p:txBody>
      </p:sp>
    </p:spTree>
    <p:extLst>
      <p:ext uri="{BB962C8B-B14F-4D97-AF65-F5344CB8AC3E}">
        <p14:creationId xmlns:p14="http://schemas.microsoft.com/office/powerpoint/2010/main" val="27168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t>Die Anzahl gerissener Tiere auf 100ha variiert je nach Verfügbarkeit der Wildarten und Größe der Territorien der Rudel (150-350km2 in unseren Gefilden) </a:t>
            </a:r>
            <a:r>
              <a:rPr lang="de-DE" baseline="0" dirty="0" smtClean="0">
                <a:sym typeface="Wingdings" panose="05000000000000000000" pitchFamily="2" charset="2"/>
              </a:rPr>
              <a:t></a:t>
            </a:r>
            <a:r>
              <a:rPr lang="de-DE" baseline="0" dirty="0" smtClean="0"/>
              <a:t> Sind Wildschweine und Rotwild vorhanden muss ein Rudel aufgrund der höheren Fleischerbeutung beim Einzeltier weniger Tiere erlegen</a:t>
            </a:r>
          </a:p>
          <a:p>
            <a:pPr marL="171450" indent="-171450">
              <a:buFontTx/>
              <a:buChar char="-"/>
            </a:pPr>
            <a:r>
              <a:rPr lang="de-DE" baseline="0" dirty="0" err="1" smtClean="0"/>
              <a:t>Wotschikowsky</a:t>
            </a:r>
            <a:r>
              <a:rPr lang="de-DE" baseline="0" dirty="0" smtClean="0"/>
              <a:t> </a:t>
            </a:r>
            <a:r>
              <a:rPr lang="de-DE" baseline="0" dirty="0" smtClean="0">
                <a:sym typeface="Wingdings" panose="05000000000000000000" pitchFamily="2" charset="2"/>
              </a:rPr>
              <a:t> Hochrechnung Lausitz im Auftrag von Senckenberg</a:t>
            </a:r>
          </a:p>
          <a:p>
            <a:pPr marL="171450" indent="-171450">
              <a:buFontTx/>
              <a:buChar char="-"/>
            </a:pPr>
            <a:r>
              <a:rPr lang="de-DE" baseline="0" dirty="0" smtClean="0">
                <a:sym typeface="Wingdings" panose="05000000000000000000" pitchFamily="2" charset="2"/>
              </a:rPr>
              <a:t>Knauer et al  Hochrechnung Forschungsinstitut für Wildtierkunde und Ökologie der </a:t>
            </a:r>
            <a:r>
              <a:rPr lang="de-DE" baseline="0" dirty="0" err="1" smtClean="0">
                <a:sym typeface="Wingdings" panose="05000000000000000000" pitchFamily="2" charset="2"/>
              </a:rPr>
              <a:t>Vet</a:t>
            </a:r>
            <a:r>
              <a:rPr lang="de-DE" baseline="0" dirty="0" smtClean="0">
                <a:sym typeface="Wingdings" panose="05000000000000000000" pitchFamily="2" charset="2"/>
              </a:rPr>
              <a:t>.-</a:t>
            </a:r>
            <a:r>
              <a:rPr lang="de-DE" baseline="0" dirty="0" err="1" smtClean="0">
                <a:sym typeface="Wingdings" panose="05000000000000000000" pitchFamily="2" charset="2"/>
              </a:rPr>
              <a:t>Med</a:t>
            </a:r>
            <a:r>
              <a:rPr lang="de-DE" baseline="0" dirty="0" smtClean="0">
                <a:sym typeface="Wingdings" panose="05000000000000000000" pitchFamily="2" charset="2"/>
              </a:rPr>
              <a:t>- Univ. Wien</a:t>
            </a:r>
          </a:p>
          <a:p>
            <a:pPr marL="171450" indent="-171450">
              <a:buFontTx/>
              <a:buChar char="-"/>
            </a:pPr>
            <a:r>
              <a:rPr lang="de-DE" baseline="0" dirty="0" err="1" smtClean="0">
                <a:sym typeface="Wingdings" panose="05000000000000000000" pitchFamily="2" charset="2"/>
              </a:rPr>
              <a:t>Okarma</a:t>
            </a:r>
            <a:r>
              <a:rPr lang="de-DE" baseline="0" dirty="0" smtClean="0">
                <a:sym typeface="Wingdings" panose="05000000000000000000" pitchFamily="2" charset="2"/>
              </a:rPr>
              <a:t>, polnischer Biologe, </a:t>
            </a:r>
            <a:r>
              <a:rPr lang="de-DE" dirty="0" smtClean="0"/>
              <a:t>Institut für Naturschutz der Polnischen Akademie der Wissenschaften</a:t>
            </a:r>
            <a:r>
              <a:rPr lang="de-DE" baseline="0" dirty="0" smtClean="0">
                <a:sym typeface="Wingdings" panose="05000000000000000000" pitchFamily="2" charset="2"/>
              </a:rPr>
              <a:t>  Berechnung aus </a:t>
            </a:r>
            <a:r>
              <a:rPr lang="de-DE" baseline="0" dirty="0" err="1" smtClean="0">
                <a:sym typeface="Wingdings" panose="05000000000000000000" pitchFamily="2" charset="2"/>
              </a:rPr>
              <a:t>Bialowiesa</a:t>
            </a:r>
            <a:endParaRPr lang="de-DE" baseline="0" dirty="0" smtClean="0">
              <a:sym typeface="Wingdings" panose="05000000000000000000" pitchFamily="2" charset="2"/>
            </a:endParaRPr>
          </a:p>
          <a:p>
            <a:pPr marL="171450" indent="-171450">
              <a:buFontTx/>
              <a:buChar char="-"/>
            </a:pPr>
            <a:r>
              <a:rPr lang="de-DE" baseline="0" dirty="0" smtClean="0">
                <a:sym typeface="Wingdings" panose="05000000000000000000" pitchFamily="2" charset="2"/>
              </a:rPr>
              <a:t>Bei den Berechnungen wurde unterschiedlicher Fleischbedarf angenommen</a:t>
            </a:r>
            <a:endParaRPr lang="de-DE" baseline="0" dirty="0" smtClean="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15</a:t>
            </a:fld>
            <a:endParaRPr lang="de-DE" altLang="de-DE"/>
          </a:p>
        </p:txBody>
      </p:sp>
    </p:spTree>
    <p:extLst>
      <p:ext uri="{BB962C8B-B14F-4D97-AF65-F5344CB8AC3E}">
        <p14:creationId xmlns:p14="http://schemas.microsoft.com/office/powerpoint/2010/main" val="105323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baseline="0" dirty="0" smtClean="0"/>
          </a:p>
          <a:p>
            <a:pPr marL="171450" indent="-171450">
              <a:buFontTx/>
              <a:buChar char="-"/>
            </a:pPr>
            <a:r>
              <a:rPr lang="de-DE" baseline="0" dirty="0" smtClean="0"/>
              <a:t>Das heimische Schalenwild ist auf den Wolf als Prädator angepasst</a:t>
            </a:r>
          </a:p>
          <a:p>
            <a:pPr marL="171450" indent="-171450">
              <a:buFontTx/>
              <a:buChar char="-"/>
            </a:pPr>
            <a:r>
              <a:rPr lang="de-DE" baseline="0" dirty="0" smtClean="0"/>
              <a:t>In Ländern in denen der Wolf nie weg war ist das Schalenwild nicht ausgestorben (Italien, Polen, Slowenien)</a:t>
            </a:r>
          </a:p>
          <a:p>
            <a:pPr marL="171450" indent="-171450">
              <a:buFontTx/>
              <a:buChar char="-"/>
            </a:pPr>
            <a:r>
              <a:rPr lang="de-DE" baseline="0" dirty="0" smtClean="0"/>
              <a:t>Häufig besteht die Angst, dass das Wild zusätzlich beunruhigt wird</a:t>
            </a:r>
          </a:p>
          <a:p>
            <a:pPr marL="171450" indent="-171450">
              <a:buFontTx/>
              <a:buChar char="-"/>
            </a:pPr>
            <a:r>
              <a:rPr lang="de-DE" baseline="0" dirty="0" smtClean="0"/>
              <a:t>Studie zeigt, dass dies nicht der Fall ist und sich die Beutetiere zügig an den Prädator anpassen</a:t>
            </a:r>
          </a:p>
          <a:p>
            <a:pPr marL="171450" indent="-171450">
              <a:buFontTx/>
              <a:buChar char="-"/>
            </a:pPr>
            <a:r>
              <a:rPr lang="de-DE" baseline="0" dirty="0" smtClean="0"/>
              <a:t>Aber: Wolfsanwesenheit kann zu kleinräumigen Verschiebungen des dem Jäger bekannten räumlichen und zeitlichen Nutzungsverhalten führen </a:t>
            </a:r>
            <a:r>
              <a:rPr lang="de-DE" baseline="0" dirty="0" smtClean="0">
                <a:sym typeface="Wingdings" panose="05000000000000000000" pitchFamily="2" charset="2"/>
              </a:rPr>
              <a:t> z. B. kann es passieren, das altbekannte Tageinstände plötzlich Nachts genutzt werden  das gibt einem im Revier das Gefühl, dass das Wild weg ist, aber eigentlich hat es nur sein kleinräumiges Nutzungsverhalten geändert</a:t>
            </a:r>
          </a:p>
          <a:p>
            <a:pPr marL="171450" indent="-171450">
              <a:buFontTx/>
              <a:buChar char="-"/>
            </a:pPr>
            <a:r>
              <a:rPr lang="de-DE" baseline="0" dirty="0" smtClean="0">
                <a:sym typeface="Wingdings" panose="05000000000000000000" pitchFamily="2" charset="2"/>
              </a:rPr>
              <a:t>Fraglich ist auch inwiefern festgelegte Rotwildgebiete mit Wolfsanwesenheit bestehen können</a:t>
            </a:r>
            <a:endParaRPr lang="de-DE" baseline="0" dirty="0" smtClean="0"/>
          </a:p>
          <a:p>
            <a:pPr marL="171450" indent="-171450">
              <a:buFontTx/>
              <a:buChar char="-"/>
            </a:pPr>
            <a:endParaRPr lang="de-DE" baseline="0" dirty="0" smtClean="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16</a:t>
            </a:fld>
            <a:endParaRPr lang="de-DE" altLang="de-DE"/>
          </a:p>
        </p:txBody>
      </p:sp>
    </p:spTree>
    <p:extLst>
      <p:ext uri="{BB962C8B-B14F-4D97-AF65-F5344CB8AC3E}">
        <p14:creationId xmlns:p14="http://schemas.microsoft.com/office/powerpoint/2010/main" val="389831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t>Wolf und Beutetiere an der gleichen Tränke zu unterschiedlichen Zeiten</a:t>
            </a:r>
            <a:endParaRPr lang="de-DE" baseline="0" dirty="0" smtClean="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17</a:t>
            </a:fld>
            <a:endParaRPr lang="de-DE" altLang="de-DE"/>
          </a:p>
        </p:txBody>
      </p:sp>
    </p:spTree>
    <p:extLst>
      <p:ext uri="{BB962C8B-B14F-4D97-AF65-F5344CB8AC3E}">
        <p14:creationId xmlns:p14="http://schemas.microsoft.com/office/powerpoint/2010/main" val="60277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baseline="0" dirty="0" smtClean="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18</a:t>
            </a:fld>
            <a:endParaRPr lang="de-DE" altLang="de-DE"/>
          </a:p>
        </p:txBody>
      </p:sp>
    </p:spTree>
    <p:extLst>
      <p:ext uri="{BB962C8B-B14F-4D97-AF65-F5344CB8AC3E}">
        <p14:creationId xmlns:p14="http://schemas.microsoft.com/office/powerpoint/2010/main" val="656882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baseline="0" dirty="0" smtClean="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19</a:t>
            </a:fld>
            <a:endParaRPr lang="de-DE" altLang="de-DE"/>
          </a:p>
        </p:txBody>
      </p:sp>
    </p:spTree>
    <p:extLst>
      <p:ext uri="{BB962C8B-B14F-4D97-AF65-F5344CB8AC3E}">
        <p14:creationId xmlns:p14="http://schemas.microsoft.com/office/powerpoint/2010/main" val="2655073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baseline="0" dirty="0" smtClean="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20</a:t>
            </a:fld>
            <a:endParaRPr lang="de-DE" altLang="de-DE"/>
          </a:p>
        </p:txBody>
      </p:sp>
    </p:spTree>
    <p:extLst>
      <p:ext uri="{BB962C8B-B14F-4D97-AF65-F5344CB8AC3E}">
        <p14:creationId xmlns:p14="http://schemas.microsoft.com/office/powerpoint/2010/main" val="2516503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sym typeface="Wingdings" panose="05000000000000000000" pitchFamily="2" charset="2"/>
              </a:rPr>
              <a:t>19 bestätigte Fälle laut DBBW</a:t>
            </a:r>
          </a:p>
          <a:p>
            <a:pPr marL="171450" indent="-171450">
              <a:buFontTx/>
              <a:buChar char="-"/>
            </a:pPr>
            <a:r>
              <a:rPr lang="de-DE" baseline="0" dirty="0" err="1" smtClean="0">
                <a:sym typeface="Wingdings" panose="05000000000000000000" pitchFamily="2" charset="2"/>
              </a:rPr>
              <a:t>Besipiele</a:t>
            </a:r>
            <a:r>
              <a:rPr lang="de-DE" baseline="0" dirty="0" smtClean="0">
                <a:sym typeface="Wingdings" panose="05000000000000000000" pitchFamily="2" charset="2"/>
              </a:rPr>
              <a:t> außerhalb </a:t>
            </a:r>
            <a:r>
              <a:rPr lang="de-DE" baseline="0" smtClean="0">
                <a:sym typeface="Wingdings" panose="05000000000000000000" pitchFamily="2" charset="2"/>
              </a:rPr>
              <a:t>Einflussbereich </a:t>
            </a:r>
            <a:r>
              <a:rPr lang="de-DE" baseline="0" dirty="0" err="1" smtClean="0">
                <a:sym typeface="Wingdings" panose="05000000000000000000" pitchFamily="2" charset="2"/>
              </a:rPr>
              <a:t>F</a:t>
            </a:r>
            <a:r>
              <a:rPr lang="de-DE" baseline="0" smtClean="0">
                <a:sym typeface="Wingdings" panose="05000000000000000000" pitchFamily="2" charset="2"/>
              </a:rPr>
              <a:t>ührer</a:t>
            </a:r>
            <a:r>
              <a:rPr lang="de-DE" baseline="0" dirty="0" smtClean="0">
                <a:sym typeface="Wingdings" panose="05000000000000000000" pitchFamily="2" charset="2"/>
              </a:rPr>
              <a:t>: Förster lässt Bracke beim </a:t>
            </a:r>
            <a:r>
              <a:rPr lang="de-DE" baseline="0" smtClean="0">
                <a:sym typeface="Wingdings" panose="05000000000000000000" pitchFamily="2" charset="2"/>
              </a:rPr>
              <a:t>auszeichnen laufen (Sachsen) </a:t>
            </a:r>
            <a:r>
              <a:rPr lang="de-DE" baseline="0" dirty="0" smtClean="0">
                <a:sym typeface="Wingdings" panose="05000000000000000000" pitchFamily="2" charset="2"/>
              </a:rPr>
              <a:t>oder Hofhund in Sachsen der angekettet im Außenbereich lag</a:t>
            </a:r>
          </a:p>
          <a:p>
            <a:pPr marL="171450" indent="-171450">
              <a:buFontTx/>
              <a:buChar char="-"/>
            </a:pPr>
            <a:endParaRPr lang="de-DE" baseline="0" dirty="0" smtClean="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21</a:t>
            </a:fld>
            <a:endParaRPr lang="de-DE" altLang="de-DE"/>
          </a:p>
        </p:txBody>
      </p:sp>
    </p:spTree>
    <p:extLst>
      <p:ext uri="{BB962C8B-B14F-4D97-AF65-F5344CB8AC3E}">
        <p14:creationId xmlns:p14="http://schemas.microsoft.com/office/powerpoint/2010/main" val="2599332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smtClean="0"/>
              <a:t>-</a:t>
            </a:r>
            <a:r>
              <a:rPr lang="de-DE" baseline="0" dirty="0" smtClean="0"/>
              <a:t> </a:t>
            </a:r>
            <a:r>
              <a:rPr lang="de-DE" dirty="0" smtClean="0"/>
              <a:t>Das Thema Wolf seit 2017 Landesamt </a:t>
            </a:r>
            <a:r>
              <a:rPr lang="de-DE" baseline="0" dirty="0" smtClean="0"/>
              <a:t>verortet</a:t>
            </a:r>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2</a:t>
            </a:fld>
            <a:endParaRPr lang="de-DE" altLang="de-DE"/>
          </a:p>
        </p:txBody>
      </p:sp>
    </p:spTree>
    <p:extLst>
      <p:ext uri="{BB962C8B-B14F-4D97-AF65-F5344CB8AC3E}">
        <p14:creationId xmlns:p14="http://schemas.microsoft.com/office/powerpoint/2010/main" val="3543997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sym typeface="Wingdings" panose="05000000000000000000" pitchFamily="2" charset="2"/>
              </a:rPr>
              <a:t>19 bestätigte Fälle laut DBBW</a:t>
            </a:r>
          </a:p>
          <a:p>
            <a:pPr marL="171450" indent="-171450">
              <a:buFontTx/>
              <a:buChar char="-"/>
            </a:pPr>
            <a:r>
              <a:rPr lang="de-DE" baseline="0" dirty="0" err="1" smtClean="0">
                <a:sym typeface="Wingdings" panose="05000000000000000000" pitchFamily="2" charset="2"/>
              </a:rPr>
              <a:t>Besipiele</a:t>
            </a:r>
            <a:r>
              <a:rPr lang="de-DE" baseline="0" dirty="0" smtClean="0">
                <a:sym typeface="Wingdings" panose="05000000000000000000" pitchFamily="2" charset="2"/>
              </a:rPr>
              <a:t> außerhalb </a:t>
            </a:r>
            <a:r>
              <a:rPr lang="de-DE" baseline="0" smtClean="0">
                <a:sym typeface="Wingdings" panose="05000000000000000000" pitchFamily="2" charset="2"/>
              </a:rPr>
              <a:t>Einflussbereich </a:t>
            </a:r>
            <a:r>
              <a:rPr lang="de-DE" baseline="0" dirty="0" err="1" smtClean="0">
                <a:sym typeface="Wingdings" panose="05000000000000000000" pitchFamily="2" charset="2"/>
              </a:rPr>
              <a:t>F</a:t>
            </a:r>
            <a:r>
              <a:rPr lang="de-DE" baseline="0" smtClean="0">
                <a:sym typeface="Wingdings" panose="05000000000000000000" pitchFamily="2" charset="2"/>
              </a:rPr>
              <a:t>ührer</a:t>
            </a:r>
            <a:r>
              <a:rPr lang="de-DE" baseline="0" dirty="0" smtClean="0">
                <a:sym typeface="Wingdings" panose="05000000000000000000" pitchFamily="2" charset="2"/>
              </a:rPr>
              <a:t>: Förster lässt Bracke beim </a:t>
            </a:r>
            <a:r>
              <a:rPr lang="de-DE" baseline="0" smtClean="0">
                <a:sym typeface="Wingdings" panose="05000000000000000000" pitchFamily="2" charset="2"/>
              </a:rPr>
              <a:t>auszeichnen laufen (Sachsen) </a:t>
            </a:r>
            <a:r>
              <a:rPr lang="de-DE" baseline="0" dirty="0" smtClean="0">
                <a:sym typeface="Wingdings" panose="05000000000000000000" pitchFamily="2" charset="2"/>
              </a:rPr>
              <a:t>oder Hofhund in Sachsen der angekettet im Außenbereich lag</a:t>
            </a:r>
          </a:p>
          <a:p>
            <a:pPr marL="171450" indent="-171450">
              <a:buFontTx/>
              <a:buChar char="-"/>
            </a:pPr>
            <a:endParaRPr lang="de-DE" baseline="0" dirty="0" smtClean="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22</a:t>
            </a:fld>
            <a:endParaRPr lang="de-DE" altLang="de-DE"/>
          </a:p>
        </p:txBody>
      </p:sp>
    </p:spTree>
    <p:extLst>
      <p:ext uri="{BB962C8B-B14F-4D97-AF65-F5344CB8AC3E}">
        <p14:creationId xmlns:p14="http://schemas.microsoft.com/office/powerpoint/2010/main" val="1994310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sym typeface="Wingdings" panose="05000000000000000000" pitchFamily="2" charset="2"/>
              </a:rPr>
              <a:t>Die schwedische Tierversicherung </a:t>
            </a:r>
            <a:r>
              <a:rPr lang="de-DE" baseline="0" dirty="0" err="1" smtClean="0">
                <a:sym typeface="Wingdings" panose="05000000000000000000" pitchFamily="2" charset="2"/>
              </a:rPr>
              <a:t>Agria</a:t>
            </a:r>
            <a:r>
              <a:rPr lang="de-DE" baseline="0" dirty="0" smtClean="0">
                <a:sym typeface="Wingdings" panose="05000000000000000000" pitchFamily="2" charset="2"/>
              </a:rPr>
              <a:t> veröffentlicht jährlich die gemeldeten Tötungsfälle von Hunden die bei ihnen eingereicht werden (kein Anspruch auf Vollständigkeit)  Die </a:t>
            </a:r>
            <a:r>
              <a:rPr lang="de-DE" baseline="0" dirty="0" err="1" smtClean="0">
                <a:sym typeface="Wingdings" panose="05000000000000000000" pitchFamily="2" charset="2"/>
              </a:rPr>
              <a:t>Statisitik</a:t>
            </a:r>
            <a:r>
              <a:rPr lang="de-DE" baseline="0" dirty="0" smtClean="0">
                <a:sym typeface="Wingdings" panose="05000000000000000000" pitchFamily="2" charset="2"/>
              </a:rPr>
              <a:t> zeigt, dass das Wildschwein weitaus mehr Hunde tötet (Bestimmung der Tierart basiert auf </a:t>
            </a:r>
            <a:r>
              <a:rPr lang="de-DE" baseline="0" dirty="0" err="1" smtClean="0">
                <a:sym typeface="Wingdings" panose="05000000000000000000" pitchFamily="2" charset="2"/>
              </a:rPr>
              <a:t>Diagnoosecodes</a:t>
            </a:r>
            <a:r>
              <a:rPr lang="de-DE" baseline="0" dirty="0" smtClean="0">
                <a:sym typeface="Wingdings" panose="05000000000000000000" pitchFamily="2" charset="2"/>
              </a:rPr>
              <a:t> der Tierärzte, die der Tierarzt an </a:t>
            </a:r>
            <a:r>
              <a:rPr lang="de-DE" baseline="0" dirty="0" err="1" smtClean="0">
                <a:sym typeface="Wingdings" panose="05000000000000000000" pitchFamily="2" charset="2"/>
              </a:rPr>
              <a:t>Agria</a:t>
            </a:r>
            <a:r>
              <a:rPr lang="de-DE" baseline="0" dirty="0" smtClean="0">
                <a:sym typeface="Wingdings" panose="05000000000000000000" pitchFamily="2" charset="2"/>
              </a:rPr>
              <a:t> sendet)</a:t>
            </a:r>
          </a:p>
          <a:p>
            <a:pPr marL="171450" indent="-171450">
              <a:buFontTx/>
              <a:buChar char="-"/>
            </a:pPr>
            <a:r>
              <a:rPr lang="de-DE" baseline="0" dirty="0" smtClean="0">
                <a:sym typeface="Wingdings" panose="05000000000000000000" pitchFamily="2" charset="2"/>
              </a:rPr>
              <a:t>Auch ist die schwedische </a:t>
            </a:r>
            <a:r>
              <a:rPr lang="de-DE" baseline="0" dirty="0" err="1" smtClean="0">
                <a:sym typeface="Wingdings" panose="05000000000000000000" pitchFamily="2" charset="2"/>
              </a:rPr>
              <a:t>Jagdart</a:t>
            </a:r>
            <a:r>
              <a:rPr lang="de-DE" baseline="0" dirty="0" smtClean="0">
                <a:sym typeface="Wingdings" panose="05000000000000000000" pitchFamily="2" charset="2"/>
              </a:rPr>
              <a:t> für den Hund risikobehafteter  Hunde </a:t>
            </a:r>
            <a:r>
              <a:rPr lang="de-DE" baseline="0" dirty="0" err="1" smtClean="0">
                <a:sym typeface="Wingdings" panose="05000000000000000000" pitchFamily="2" charset="2"/>
              </a:rPr>
              <a:t>fährten</a:t>
            </a:r>
            <a:r>
              <a:rPr lang="de-DE" baseline="0" dirty="0" smtClean="0">
                <a:sym typeface="Wingdings" panose="05000000000000000000" pitchFamily="2" charset="2"/>
              </a:rPr>
              <a:t> Elche alleine aus und stellen die Tiere  Der Jäger kommt dazu und erlegt den Elch  Bei dem selbstständigen Ausfährten kommt es zu Zusammenstößen von Wölfen mit Hunden  auf großangelegten Gesellschaftsjagden in Deutschland besteht eine wesentlich höhere Beunruhigung durch menschliche Präsenz, die den Wolf vertreiben kann</a:t>
            </a:r>
          </a:p>
          <a:p>
            <a:pPr marL="171450" indent="-171450">
              <a:buFontTx/>
              <a:buChar char="-"/>
            </a:pPr>
            <a:r>
              <a:rPr lang="de-DE" baseline="0" dirty="0" smtClean="0">
                <a:sym typeface="Wingdings" panose="05000000000000000000" pitchFamily="2" charset="2"/>
              </a:rPr>
              <a:t>Anbieter ist zum Beispiel BUNTER Hund oder </a:t>
            </a:r>
            <a:r>
              <a:rPr lang="de-DE" baseline="0" dirty="0" err="1" smtClean="0">
                <a:sym typeface="Wingdings" panose="05000000000000000000" pitchFamily="2" charset="2"/>
              </a:rPr>
              <a:t>CaniHunt</a:t>
            </a:r>
            <a:endParaRPr lang="de-DE" baseline="0" dirty="0" smtClean="0">
              <a:sym typeface="Wingdings" panose="05000000000000000000" pitchFamily="2" charset="2"/>
            </a:endParaRPr>
          </a:p>
          <a:p>
            <a:pPr marL="171450" indent="-171450">
              <a:buFontTx/>
              <a:buChar char="-"/>
            </a:pPr>
            <a:endParaRPr lang="de-DE" baseline="0" dirty="0" smtClean="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23</a:t>
            </a:fld>
            <a:endParaRPr lang="de-DE" altLang="de-DE"/>
          </a:p>
        </p:txBody>
      </p:sp>
    </p:spTree>
    <p:extLst>
      <p:ext uri="{BB962C8B-B14F-4D97-AF65-F5344CB8AC3E}">
        <p14:creationId xmlns:p14="http://schemas.microsoft.com/office/powerpoint/2010/main" val="2886542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24</a:t>
            </a:fld>
            <a:endParaRPr lang="de-DE" altLang="de-DE"/>
          </a:p>
        </p:txBody>
      </p:sp>
    </p:spTree>
    <p:extLst>
      <p:ext uri="{BB962C8B-B14F-4D97-AF65-F5344CB8AC3E}">
        <p14:creationId xmlns:p14="http://schemas.microsoft.com/office/powerpoint/2010/main" val="1342590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eaLnBrk="1" fontAlgn="t" latinLnBrk="0" hangingPunct="1"/>
            <a:r>
              <a:rPr lang="de-DE" sz="1200" b="1" i="0" u="none" strike="noStrike" kern="1200" baseline="0" dirty="0" smtClean="0">
                <a:solidFill>
                  <a:schemeClr val="tx1"/>
                </a:solidFill>
                <a:latin typeface="Arial" charset="0"/>
                <a:ea typeface="+mn-ea"/>
                <a:cs typeface="+mn-cs"/>
              </a:rPr>
              <a:t>- </a:t>
            </a:r>
            <a:r>
              <a:rPr lang="de-DE" sz="1200" b="0" i="0" u="none" strike="noStrike" kern="1200" baseline="0" dirty="0" smtClean="0">
                <a:solidFill>
                  <a:schemeClr val="tx1"/>
                </a:solidFill>
                <a:latin typeface="Arial" charset="0"/>
                <a:ea typeface="+mn-ea"/>
                <a:cs typeface="+mn-cs"/>
              </a:rPr>
              <a:t>Der Wolf ist die größte Art aus der Familie der Hundeartigen (</a:t>
            </a:r>
            <a:r>
              <a:rPr lang="de-DE" sz="1200" b="0" i="0" u="none" strike="noStrike" kern="1200" baseline="0" dirty="0" err="1" smtClean="0">
                <a:solidFill>
                  <a:schemeClr val="tx1"/>
                </a:solidFill>
                <a:latin typeface="Arial" charset="0"/>
                <a:ea typeface="+mn-ea"/>
                <a:cs typeface="+mn-cs"/>
              </a:rPr>
              <a:t>Canidae</a:t>
            </a:r>
            <a:r>
              <a:rPr lang="de-DE" sz="1200" b="0" i="0" u="none" strike="noStrike" kern="1200" baseline="0" dirty="0" smtClean="0">
                <a:solidFill>
                  <a:schemeClr val="tx1"/>
                </a:solidFill>
                <a:latin typeface="Arial" charset="0"/>
                <a:ea typeface="+mn-ea"/>
                <a:cs typeface="+mn-cs"/>
              </a:rPr>
              <a:t>). </a:t>
            </a:r>
            <a:endParaRPr lang="de-DE" sz="1200" b="1" i="0" u="none" strike="noStrike" kern="1200" baseline="0" dirty="0" smtClean="0">
              <a:solidFill>
                <a:schemeClr val="tx1"/>
              </a:solidFill>
              <a:latin typeface="Arial" charset="0"/>
              <a:ea typeface="+mn-ea"/>
              <a:cs typeface="+mn-cs"/>
            </a:endParaRPr>
          </a:p>
          <a:p>
            <a:pPr rtl="0" eaLnBrk="1" fontAlgn="t" latinLnBrk="0" hangingPunct="1"/>
            <a:r>
              <a:rPr lang="de-DE" sz="1200" b="1" i="0" u="none" strike="noStrike" kern="1200" baseline="0" dirty="0" smtClean="0">
                <a:solidFill>
                  <a:schemeClr val="tx1"/>
                </a:solidFill>
                <a:latin typeface="Arial" charset="0"/>
                <a:ea typeface="+mn-ea"/>
                <a:cs typeface="+mn-cs"/>
              </a:rPr>
              <a:t>- </a:t>
            </a:r>
            <a:r>
              <a:rPr lang="de-DE" sz="1200" b="0" i="0" u="none" strike="noStrike" kern="1200" baseline="0" dirty="0" smtClean="0">
                <a:solidFill>
                  <a:schemeClr val="tx1"/>
                </a:solidFill>
                <a:latin typeface="Arial" charset="0"/>
                <a:ea typeface="+mn-ea"/>
                <a:cs typeface="+mn-cs"/>
              </a:rPr>
              <a:t>Wolfshinweise sind generell schwierig von Hundehinweisen zu unterscheiden. (Tschechoslowakische Wolfhunde, </a:t>
            </a:r>
            <a:r>
              <a:rPr lang="de-DE" sz="1200" b="0" i="0" u="none" strike="noStrike" kern="1200" baseline="0" dirty="0" err="1" smtClean="0">
                <a:solidFill>
                  <a:schemeClr val="tx1"/>
                </a:solidFill>
                <a:latin typeface="Arial" charset="0"/>
                <a:ea typeface="+mn-ea"/>
                <a:cs typeface="+mn-cs"/>
              </a:rPr>
              <a:t>Schäferhundmischlinge</a:t>
            </a:r>
            <a:r>
              <a:rPr lang="de-DE" sz="1200" b="0" i="0" u="none" strike="noStrike" kern="1200" baseline="0" dirty="0" smtClean="0">
                <a:solidFill>
                  <a:schemeClr val="tx1"/>
                </a:solidFill>
                <a:latin typeface="Arial" charset="0"/>
                <a:ea typeface="+mn-ea"/>
                <a:cs typeface="+mn-cs"/>
              </a:rPr>
              <a:t>) </a:t>
            </a:r>
            <a:endParaRPr lang="de-DE" sz="1200" b="0" i="0" u="none" strike="noStrike" kern="1200" baseline="0" dirty="0" smtClean="0">
              <a:solidFill>
                <a:schemeClr val="tx1"/>
              </a:solidFill>
              <a:effectLst/>
              <a:latin typeface="Arial" charset="0"/>
              <a:ea typeface="+mn-ea"/>
              <a:cs typeface="+mn-cs"/>
            </a:endParaRPr>
          </a:p>
          <a:p>
            <a:pPr marL="171450" indent="-171450" rtl="0" eaLnBrk="1" fontAlgn="t" latinLnBrk="0" hangingPunct="1">
              <a:buFontTx/>
              <a:buChar char="-"/>
            </a:pPr>
            <a:r>
              <a:rPr lang="de-DE" dirty="0" smtClean="0"/>
              <a:t>Innerhalb der Art </a:t>
            </a:r>
            <a:r>
              <a:rPr lang="de-DE" i="1" dirty="0" err="1" smtClean="0"/>
              <a:t>Canis</a:t>
            </a:r>
            <a:r>
              <a:rPr lang="de-DE" i="1" dirty="0" smtClean="0"/>
              <a:t> </a:t>
            </a:r>
            <a:r>
              <a:rPr lang="de-DE" i="1" dirty="0" err="1" smtClean="0"/>
              <a:t>lupus</a:t>
            </a:r>
            <a:r>
              <a:rPr lang="de-DE" dirty="0" smtClean="0"/>
              <a:t> können Körpergröße und Gewicht erheblich schwanken. </a:t>
            </a:r>
            <a:endParaRPr lang="de-DE" sz="1200" b="0" i="0" u="none" strike="noStrike" kern="1200" dirty="0" smtClean="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de-DE" sz="1200" b="1" i="0" u="none" strike="noStrike" kern="1200" dirty="0" smtClean="0">
                <a:solidFill>
                  <a:schemeClr val="tx1"/>
                </a:solidFill>
                <a:effectLst/>
                <a:latin typeface="Arial" charset="0"/>
                <a:ea typeface="+mn-ea"/>
                <a:cs typeface="+mn-cs"/>
              </a:rPr>
              <a:t>Körpermaße				</a:t>
            </a:r>
            <a:r>
              <a:rPr lang="de-DE" sz="1200" b="1" i="0" u="none" strike="noStrike" kern="1200" baseline="0" dirty="0" smtClean="0">
                <a:solidFill>
                  <a:schemeClr val="tx1"/>
                </a:solidFill>
                <a:effectLst/>
                <a:latin typeface="Arial" charset="0"/>
                <a:ea typeface="+mn-ea"/>
                <a:cs typeface="+mn-cs"/>
              </a:rPr>
              <a:t>Kopf-/Rumpflänge: 100-124 cm</a:t>
            </a:r>
            <a:r>
              <a:rPr lang="de-DE" sz="1200" b="0" i="0" u="none" strike="noStrike" kern="1200" baseline="0" dirty="0" smtClean="0">
                <a:solidFill>
                  <a:schemeClr val="tx1"/>
                </a:solidFill>
                <a:effectLst/>
                <a:latin typeface="Arial" charset="0"/>
                <a:ea typeface="+mn-ea"/>
                <a:cs typeface="+mn-cs"/>
              </a:rPr>
              <a:t>			</a:t>
            </a:r>
          </a:p>
          <a:p>
            <a:pPr marL="0" marR="0" lvl="0" indent="0" algn="l" defTabSz="914400" rtl="0" eaLnBrk="1" fontAlgn="t" latinLnBrk="0" hangingPunct="1">
              <a:lnSpc>
                <a:spcPct val="100000"/>
              </a:lnSpc>
              <a:spcBef>
                <a:spcPct val="30000"/>
              </a:spcBef>
              <a:spcAft>
                <a:spcPct val="0"/>
              </a:spcAft>
              <a:buClrTx/>
              <a:buSzTx/>
              <a:buFontTx/>
              <a:buNone/>
              <a:tabLst/>
              <a:defRPr/>
            </a:pPr>
            <a:r>
              <a:rPr lang="de-DE" sz="1200" b="0" i="0" u="none" strike="noStrike" kern="1200" baseline="0" dirty="0" smtClean="0">
                <a:solidFill>
                  <a:schemeClr val="tx1"/>
                </a:solidFill>
                <a:effectLst/>
                <a:latin typeface="Arial" charset="0"/>
                <a:ea typeface="+mn-ea"/>
                <a:cs typeface="+mn-cs"/>
              </a:rPr>
              <a:t>Rüde 70-90 cm			Rüde 110-150 cm</a:t>
            </a:r>
          </a:p>
          <a:p>
            <a:pPr rtl="0" eaLnBrk="1" fontAlgn="t" latinLnBrk="0" hangingPunct="1"/>
            <a:r>
              <a:rPr lang="de-DE" sz="1200" b="0" i="0" u="none" strike="noStrike" kern="1200" baseline="0" dirty="0" smtClean="0">
                <a:solidFill>
                  <a:schemeClr val="tx1"/>
                </a:solidFill>
                <a:effectLst/>
                <a:latin typeface="Arial" charset="0"/>
                <a:ea typeface="+mn-ea"/>
                <a:cs typeface="+mn-cs"/>
              </a:rPr>
              <a:t>Fähe 60-80 cm				Fähe 100- 125 cm</a:t>
            </a:r>
          </a:p>
          <a:p>
            <a:pPr rtl="0" eaLnBrk="1" fontAlgn="t" latinLnBrk="0" hangingPunct="1"/>
            <a:r>
              <a:rPr lang="de-DE" sz="1200" b="0" i="0" u="none" strike="noStrike" kern="1200" dirty="0" smtClean="0">
                <a:solidFill>
                  <a:schemeClr val="tx1"/>
                </a:solidFill>
                <a:effectLst/>
                <a:latin typeface="Arial" charset="0"/>
                <a:ea typeface="+mn-ea"/>
                <a:cs typeface="+mn-cs"/>
              </a:rPr>
              <a:t>- Gut proportionierter kräftiger Körperbau, hochbeinig, Ohren eher klein und abgerundet</a:t>
            </a:r>
          </a:p>
          <a:p>
            <a:pPr marL="0" indent="0" rtl="0" eaLnBrk="1" fontAlgn="t" latinLnBrk="0" hangingPunct="1">
              <a:buFontTx/>
              <a:buNone/>
            </a:pPr>
            <a:r>
              <a:rPr lang="de-DE" sz="1200" b="0" i="0" u="none" strike="noStrike" kern="1200" dirty="0" smtClean="0">
                <a:solidFill>
                  <a:schemeClr val="tx1"/>
                </a:solidFill>
                <a:effectLst/>
                <a:latin typeface="Arial" charset="0"/>
                <a:ea typeface="+mn-ea"/>
                <a:cs typeface="+mn-cs"/>
              </a:rPr>
              <a:t>- Färbung:</a:t>
            </a:r>
            <a:r>
              <a:rPr lang="de-DE" sz="1200" b="0" i="0" u="none" strike="noStrike" kern="1200" baseline="0" dirty="0" smtClean="0">
                <a:solidFill>
                  <a:schemeClr val="tx1"/>
                </a:solidFill>
                <a:effectLst/>
                <a:latin typeface="Arial" charset="0"/>
                <a:ea typeface="+mn-ea"/>
                <a:cs typeface="+mn-cs"/>
              </a:rPr>
              <a:t> </a:t>
            </a:r>
            <a:r>
              <a:rPr lang="de-DE" sz="1200" b="0" i="0" u="none" strike="noStrike" kern="1200" dirty="0" smtClean="0">
                <a:solidFill>
                  <a:schemeClr val="tx1"/>
                </a:solidFill>
                <a:effectLst/>
                <a:latin typeface="Arial" charset="0"/>
                <a:ea typeface="+mn-ea"/>
                <a:cs typeface="+mn-cs"/>
              </a:rPr>
              <a:t>Gelbbraun bis grau, meist mit hellem Sattelfleck und dunkler Sattellinie, schwarze Schwanzspitze</a:t>
            </a:r>
            <a:endParaRPr lang="de-DE" dirty="0" smtClean="0"/>
          </a:p>
          <a:p>
            <a:pPr rtl="0" eaLnBrk="1" fontAlgn="t" latinLnBrk="0" hangingPunct="1"/>
            <a:r>
              <a:rPr lang="de-DE" dirty="0" smtClean="0"/>
              <a:t>- Die größten Wölfe leben im Norden Amerikas. Sie können bis zu 80 kg wiegen, während ihre kleinen Verwandten auf der arabischen Halbinsel nur 15 kg erreichen. </a:t>
            </a:r>
          </a:p>
          <a:p>
            <a:pPr rtl="0" eaLnBrk="1" fontAlgn="t" latinLnBrk="0" hangingPunct="1"/>
            <a:r>
              <a:rPr lang="de-DE" dirty="0" smtClean="0"/>
              <a:t>-</a:t>
            </a:r>
            <a:r>
              <a:rPr lang="de-DE" baseline="0" dirty="0" smtClean="0"/>
              <a:t> </a:t>
            </a:r>
            <a:r>
              <a:rPr lang="de-DE" dirty="0" smtClean="0"/>
              <a:t>In Deutschland zeigten die bisher am LUPUS Institut und am IZW erhobenen Daten von toten oder lebend gefangenen  Wölfen mittlere Werte: Erwachsene Fähen (älter als 2 Jahre) wogen zwischen 25 und 35 kg, erwachsene Rüden 33 bis 43 kg. </a:t>
            </a:r>
            <a:endParaRPr lang="de-DE" sz="1200" b="0" i="0" u="none" strike="noStrike" kern="1200" dirty="0" smtClean="0">
              <a:solidFill>
                <a:schemeClr val="tx1"/>
              </a:solidFill>
              <a:effectLst/>
              <a:latin typeface="Arial" charset="0"/>
              <a:ea typeface="+mn-ea"/>
              <a:cs typeface="+mn-cs"/>
            </a:endParaRPr>
          </a:p>
          <a:p>
            <a:pPr rtl="0" eaLnBrk="1" fontAlgn="t" latinLnBrk="0" hangingPunct="1"/>
            <a:endParaRPr lang="de-DE" sz="1200" b="0" i="0" u="none" strike="noStrike" kern="1200" dirty="0" smtClean="0">
              <a:solidFill>
                <a:schemeClr val="tx1"/>
              </a:solidFill>
              <a:effectLst/>
              <a:latin typeface="Arial" charset="0"/>
              <a:ea typeface="+mn-ea"/>
              <a:cs typeface="+mn-cs"/>
            </a:endParaRPr>
          </a:p>
          <a:p>
            <a:pPr rtl="0" eaLnBrk="1" fontAlgn="t" latinLnBrk="0" hangingPunct="1"/>
            <a:endParaRPr lang="de-DE" sz="1200" b="0" i="0" u="none" strike="noStrike" kern="1200" dirty="0" smtClean="0">
              <a:solidFill>
                <a:schemeClr val="tx1"/>
              </a:solidFill>
              <a:effectLst/>
              <a:latin typeface="Arial" charset="0"/>
              <a:ea typeface="+mn-ea"/>
              <a:cs typeface="+mn-cs"/>
            </a:endParaRPr>
          </a:p>
          <a:p>
            <a:pPr rtl="0" eaLnBrk="1" fontAlgn="t" latinLnBrk="0" hangingPunct="1"/>
            <a:endParaRPr lang="de-DE" sz="1200" b="0" i="0" u="none" strike="noStrike" kern="1200" baseline="0" dirty="0" smtClean="0">
              <a:solidFill>
                <a:schemeClr val="tx1"/>
              </a:solidFill>
              <a:effectLst/>
              <a:latin typeface="Arial" charset="0"/>
              <a:ea typeface="+mn-ea"/>
              <a:cs typeface="+mn-cs"/>
            </a:endParaRPr>
          </a:p>
          <a:p>
            <a:pPr rtl="0" eaLnBrk="1" fontAlgn="t" latinLnBrk="0" hangingPunct="1"/>
            <a:r>
              <a:rPr lang="de-DE" sz="1200" b="0" i="0" u="none" strike="noStrike" kern="1200" baseline="0" dirty="0" smtClean="0">
                <a:solidFill>
                  <a:schemeClr val="tx1"/>
                </a:solidFill>
                <a:effectLst/>
                <a:latin typeface="Arial" charset="0"/>
                <a:ea typeface="+mn-ea"/>
                <a:cs typeface="+mn-cs"/>
              </a:rPr>
              <a:t>Der Körperbau des Wolfes weist ihn als ausdauernden Läufer aus, der im gleichmäßigen Trab mühelos viele Kilometer zurücklegen kann. Die typische Gangart des Wolfes ist der sogenannte geschnürte Trab, bei dem die Hinterpfoten exakt in den Abdruck der jeweiligen Vorderpfote gesetzt werden. Wie alle Hundeartigen haben Wölfe 5 Zehen an den Vorderpfoten und 4 an den Hinterpfoten. Abgedrückt werden jeweils aber nur 4 Zehen und der Ballen.</a:t>
            </a:r>
          </a:p>
          <a:p>
            <a:pPr rtl="0" eaLnBrk="1" fontAlgn="t" latinLnBrk="0" hangingPunct="1"/>
            <a:endParaRPr lang="de-DE" sz="1200" b="0" i="0" u="none" strike="noStrike" kern="1200" baseline="0" dirty="0" smtClean="0">
              <a:solidFill>
                <a:schemeClr val="tx1"/>
              </a:solidFill>
              <a:effectLst/>
              <a:latin typeface="Arial" charset="0"/>
              <a:ea typeface="+mn-ea"/>
              <a:cs typeface="+mn-cs"/>
            </a:endParaRPr>
          </a:p>
          <a:p>
            <a:pPr rtl="0" eaLnBrk="1" fontAlgn="t" latinLnBrk="0" hangingPunct="1"/>
            <a:endParaRPr lang="de-DE" sz="1200" b="0" i="0" u="none" strike="noStrike" kern="1200" dirty="0" smtClean="0">
              <a:solidFill>
                <a:schemeClr val="tx1"/>
              </a:solidFill>
              <a:effectLst/>
              <a:latin typeface="Arial"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25</a:t>
            </a:fld>
            <a:endParaRPr lang="de-DE" altLang="de-DE"/>
          </a:p>
        </p:txBody>
      </p:sp>
    </p:spTree>
    <p:extLst>
      <p:ext uri="{BB962C8B-B14F-4D97-AF65-F5344CB8AC3E}">
        <p14:creationId xmlns:p14="http://schemas.microsoft.com/office/powerpoint/2010/main" val="294620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Aufgrund</a:t>
            </a:r>
            <a:r>
              <a:rPr lang="de-DE" baseline="0" dirty="0" smtClean="0"/>
              <a:t> der FFH-Richtlinie ist die Bundesrepublik dazu verpflichtet </a:t>
            </a:r>
            <a:r>
              <a:rPr lang="de-DE" dirty="0" smtClean="0"/>
              <a:t>den Erhaltungszustand des Wolfes zu überwachen und dafür ein Monitoring etablieren</a:t>
            </a:r>
          </a:p>
          <a:p>
            <a:pPr marL="171450" indent="-171450">
              <a:buFontTx/>
              <a:buChar char="-"/>
            </a:pPr>
            <a:r>
              <a:rPr lang="de-DE" baseline="0" dirty="0" smtClean="0"/>
              <a:t>diese Verpflichtung wurde an die Bundesländer weitergegeben</a:t>
            </a:r>
            <a:endParaRPr lang="de-DE" dirty="0" smtClean="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sz="1200" kern="1200" dirty="0" smtClean="0">
                <a:solidFill>
                  <a:schemeClr val="tx1"/>
                </a:solidFill>
                <a:effectLst/>
                <a:latin typeface="Arial" charset="0"/>
                <a:ea typeface="+mn-ea"/>
                <a:cs typeface="+mn-cs"/>
              </a:rPr>
              <a:t>dabei sollen unter anderen die Kenngrößen Populationsgröße sowie </a:t>
            </a:r>
            <a:r>
              <a:rPr lang="de-DE" sz="1200" kern="1200" dirty="0" err="1" smtClean="0">
                <a:solidFill>
                  <a:schemeClr val="tx1"/>
                </a:solidFill>
                <a:effectLst/>
                <a:latin typeface="Arial" charset="0"/>
                <a:ea typeface="+mn-ea"/>
                <a:cs typeface="+mn-cs"/>
              </a:rPr>
              <a:t>Vorkommensgebiete</a:t>
            </a:r>
            <a:r>
              <a:rPr lang="de-DE" sz="1200" kern="1200" dirty="0" smtClean="0">
                <a:solidFill>
                  <a:schemeClr val="tx1"/>
                </a:solidFill>
                <a:effectLst/>
                <a:latin typeface="Arial" charset="0"/>
                <a:ea typeface="+mn-ea"/>
                <a:cs typeface="+mn-cs"/>
              </a:rPr>
              <a:t> erhoben werden. </a:t>
            </a:r>
            <a:r>
              <a:rPr lang="de-DE" sz="1200" kern="1200" dirty="0" smtClean="0">
                <a:solidFill>
                  <a:schemeClr val="tx1"/>
                </a:solidFill>
                <a:effectLst/>
                <a:latin typeface="Arial" charset="0"/>
                <a:ea typeface="+mn-ea"/>
                <a:cs typeface="+mn-cs"/>
                <a:sym typeface="Wingdings" panose="05000000000000000000" pitchFamily="2" charset="2"/>
              </a:rPr>
              <a:t> Ziel günstiger Erhaltungszustand</a:t>
            </a:r>
            <a:endParaRPr lang="de-DE" dirty="0" smtClean="0"/>
          </a:p>
          <a:p>
            <a:r>
              <a:rPr lang="de-DE" sz="1200" kern="1200" dirty="0" smtClean="0">
                <a:solidFill>
                  <a:schemeClr val="tx1"/>
                </a:solidFill>
                <a:effectLst/>
                <a:latin typeface="Arial" charset="0"/>
                <a:ea typeface="+mn-ea"/>
                <a:cs typeface="+mn-cs"/>
              </a:rPr>
              <a:t>-  für die Methodik so wie die Auswertung gibt es bundesweite Standards, die von allen Bundesländern angewandt werden</a:t>
            </a:r>
          </a:p>
          <a:p>
            <a:pPr marL="171450" indent="-171450">
              <a:buFontTx/>
              <a:buChar char="-"/>
            </a:pPr>
            <a:r>
              <a:rPr lang="de-DE" sz="1200" kern="1200" dirty="0" smtClean="0">
                <a:solidFill>
                  <a:schemeClr val="tx1"/>
                </a:solidFill>
                <a:effectLst/>
                <a:latin typeface="Arial" charset="0"/>
                <a:ea typeface="+mn-ea"/>
                <a:cs typeface="+mn-cs"/>
              </a:rPr>
              <a:t>das passive Monitoring findet kontinuierlich auf der gesamten Landesfläche statt und besteht aus der Erfassung, Überprüfung und Bewertung anfallender Hinweise und Beobachtungen ohne eine gezielte Hinweissuche.</a:t>
            </a:r>
          </a:p>
          <a:p>
            <a:pPr marL="171450" indent="-171450">
              <a:buFontTx/>
              <a:buChar char="-"/>
            </a:pPr>
            <a:r>
              <a:rPr lang="de-DE" sz="1200" kern="1200" dirty="0" smtClean="0">
                <a:solidFill>
                  <a:schemeClr val="tx1"/>
                </a:solidFill>
                <a:effectLst/>
                <a:latin typeface="Arial" charset="0"/>
                <a:ea typeface="+mn-ea"/>
                <a:cs typeface="+mn-cs"/>
              </a:rPr>
              <a:t>Die Hinweise gelangen über unterschiedlichste Wege zu uns: über das zentrale Wolfspostfach, die Wolfshotline oder auch durch</a:t>
            </a:r>
            <a:r>
              <a:rPr lang="de-DE" sz="1200" kern="1200" baseline="0" dirty="0" smtClean="0">
                <a:solidFill>
                  <a:schemeClr val="tx1"/>
                </a:solidFill>
                <a:effectLst/>
                <a:latin typeface="Arial" charset="0"/>
                <a:ea typeface="+mn-ea"/>
                <a:cs typeface="+mn-cs"/>
              </a:rPr>
              <a:t> Meldungen über Wolfsberaterinnen und Wolfsberater.</a:t>
            </a:r>
            <a:endParaRPr lang="de-DE" sz="1200" kern="1200" dirty="0" smtClean="0">
              <a:solidFill>
                <a:schemeClr val="tx1"/>
              </a:solidFill>
              <a:effectLst/>
              <a:latin typeface="Arial" charset="0"/>
              <a:ea typeface="+mn-ea"/>
              <a:cs typeface="+mn-cs"/>
            </a:endParaRPr>
          </a:p>
          <a:p>
            <a:r>
              <a:rPr lang="de-DE" sz="1200" kern="1200" dirty="0" smtClean="0">
                <a:solidFill>
                  <a:schemeClr val="tx1"/>
                </a:solidFill>
                <a:effectLst/>
                <a:latin typeface="Arial" charset="0"/>
                <a:ea typeface="+mn-ea"/>
                <a:cs typeface="+mn-cs"/>
              </a:rPr>
              <a:t>- dazu gehört beispielweise auch das zufällige Auffinden von Hinweisen wie Losungen oder Spuren. </a:t>
            </a:r>
          </a:p>
          <a:p>
            <a:r>
              <a:rPr lang="de-DE" sz="1200" kern="1200" dirty="0" smtClean="0">
                <a:solidFill>
                  <a:schemeClr val="tx1"/>
                </a:solidFill>
                <a:effectLst/>
                <a:latin typeface="Arial" charset="0"/>
                <a:ea typeface="+mn-ea"/>
                <a:cs typeface="+mn-cs"/>
              </a:rPr>
              <a:t>- das aktive Monitoring findet dort statt wo Wölfe sesshaft sind und eine permanente Besiedelung nachgewiesen ist.</a:t>
            </a:r>
          </a:p>
          <a:p>
            <a:pPr marL="171450" indent="-171450">
              <a:buFontTx/>
              <a:buChar char="-"/>
            </a:pPr>
            <a:r>
              <a:rPr lang="de-DE" sz="1200" kern="1200" dirty="0" smtClean="0">
                <a:solidFill>
                  <a:schemeClr val="tx1"/>
                </a:solidFill>
                <a:effectLst/>
                <a:latin typeface="Arial" charset="0"/>
                <a:ea typeface="+mn-ea"/>
                <a:cs typeface="+mn-cs"/>
              </a:rPr>
              <a:t>hier werden systematisch Hinweise gesammelt,</a:t>
            </a:r>
            <a:r>
              <a:rPr lang="de-DE" sz="1200" kern="1200" baseline="0" dirty="0" smtClean="0">
                <a:solidFill>
                  <a:schemeClr val="tx1"/>
                </a:solidFill>
                <a:effectLst/>
                <a:latin typeface="Arial" charset="0"/>
                <a:ea typeface="+mn-ea"/>
                <a:cs typeface="+mn-cs"/>
              </a:rPr>
              <a:t> </a:t>
            </a:r>
            <a:r>
              <a:rPr lang="de-DE" sz="1200" kern="1200" dirty="0" smtClean="0">
                <a:solidFill>
                  <a:schemeClr val="tx1"/>
                </a:solidFill>
                <a:effectLst/>
                <a:latin typeface="Arial" charset="0"/>
                <a:ea typeface="+mn-ea"/>
                <a:cs typeface="+mn-cs"/>
              </a:rPr>
              <a:t>dazu gehört beispielsweise das </a:t>
            </a:r>
            <a:r>
              <a:rPr lang="de-DE" sz="1200" kern="1200" dirty="0" err="1" smtClean="0">
                <a:solidFill>
                  <a:schemeClr val="tx1"/>
                </a:solidFill>
                <a:effectLst/>
                <a:latin typeface="Arial" charset="0"/>
                <a:ea typeface="+mn-ea"/>
                <a:cs typeface="+mn-cs"/>
              </a:rPr>
              <a:t>Fotofallenmonitoring</a:t>
            </a:r>
            <a:endParaRPr lang="de-DE" sz="1200" kern="1200" dirty="0" smtClean="0">
              <a:solidFill>
                <a:schemeClr val="tx1"/>
              </a:solidFill>
              <a:effectLst/>
              <a:latin typeface="Arial" charset="0"/>
              <a:ea typeface="+mn-ea"/>
              <a:cs typeface="+mn-cs"/>
            </a:endParaRPr>
          </a:p>
          <a:p>
            <a:pPr marL="171450" indent="-171450">
              <a:buFontTx/>
              <a:buChar char="-"/>
            </a:pPr>
            <a:r>
              <a:rPr lang="de-DE" dirty="0" smtClean="0"/>
              <a:t>Die Ergebnisse des</a:t>
            </a:r>
            <a:r>
              <a:rPr lang="de-DE" baseline="0" dirty="0" smtClean="0"/>
              <a:t> Monitorings </a:t>
            </a:r>
            <a:r>
              <a:rPr lang="de-DE" dirty="0" smtClean="0"/>
              <a:t>werden einmal im Jahr auf Bundesebene durch das </a:t>
            </a:r>
            <a:r>
              <a:rPr lang="de-DE" dirty="0" err="1" smtClean="0"/>
              <a:t>Bfn</a:t>
            </a:r>
            <a:r>
              <a:rPr lang="de-DE" dirty="0" smtClean="0"/>
              <a:t> zusammengetragen und dienen in ihrer Gesamtheit der FFH-Berichterstattung</a:t>
            </a:r>
          </a:p>
          <a:p>
            <a:pPr marL="171450" indent="-171450">
              <a:buFontTx/>
              <a:buChar char="-"/>
            </a:pPr>
            <a:endParaRPr lang="de-DE" dirty="0" smtClean="0"/>
          </a:p>
          <a:p>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1302862C-05D0-4155-BA54-637F92FF3115}" type="slidenum">
              <a:rPr lang="de-DE" altLang="de-DE" smtClean="0"/>
              <a:pPr>
                <a:defRPr/>
              </a:pPr>
              <a:t>27</a:t>
            </a:fld>
            <a:endParaRPr lang="de-DE" altLang="de-DE"/>
          </a:p>
        </p:txBody>
      </p:sp>
    </p:spTree>
    <p:extLst>
      <p:ext uri="{BB962C8B-B14F-4D97-AF65-F5344CB8AC3E}">
        <p14:creationId xmlns:p14="http://schemas.microsoft.com/office/powerpoint/2010/main" val="2627791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rtl="0" eaLnBrk="1" fontAlgn="t" latinLnBrk="0" hangingPunct="1">
              <a:spcBef>
                <a:spcPts val="0"/>
              </a:spcBef>
              <a:spcAft>
                <a:spcPts val="0"/>
              </a:spcAft>
              <a:buFontTx/>
              <a:buChar char="-"/>
            </a:pPr>
            <a:r>
              <a:rPr lang="de-DE" sz="1200" b="0" i="0" u="none" strike="noStrike" kern="1200" dirty="0" smtClean="0">
                <a:solidFill>
                  <a:srgbClr val="8EBF27"/>
                </a:solidFill>
                <a:effectLst/>
                <a:latin typeface="Arial" panose="020B0604020202020204" pitchFamily="34" charset="0"/>
              </a:rPr>
              <a:t>Im </a:t>
            </a:r>
            <a:r>
              <a:rPr lang="de-DE" sz="1200" b="0" i="0" u="none" strike="noStrike" kern="1200" dirty="0" err="1" smtClean="0">
                <a:solidFill>
                  <a:srgbClr val="8EBF27"/>
                </a:solidFill>
                <a:effectLst/>
                <a:latin typeface="Arial" panose="020B0604020202020204" pitchFamily="34" charset="0"/>
              </a:rPr>
              <a:t>Wolfsmonitoring</a:t>
            </a:r>
            <a:r>
              <a:rPr lang="de-DE" sz="1200" b="0" i="0" u="none" strike="noStrike" kern="1200" dirty="0" smtClean="0">
                <a:solidFill>
                  <a:srgbClr val="8EBF27"/>
                </a:solidFill>
                <a:effectLst/>
                <a:latin typeface="Arial" panose="020B0604020202020204" pitchFamily="34" charset="0"/>
              </a:rPr>
              <a:t> geht man immer von sogenannten </a:t>
            </a:r>
            <a:r>
              <a:rPr lang="de-DE" sz="1200" b="0" i="0" u="none" strike="noStrike" kern="1200" dirty="0" err="1" smtClean="0">
                <a:solidFill>
                  <a:srgbClr val="8EBF27"/>
                </a:solidFill>
                <a:effectLst/>
                <a:latin typeface="Arial" panose="020B0604020202020204" pitchFamily="34" charset="0"/>
              </a:rPr>
              <a:t>Monitoringjahren</a:t>
            </a:r>
            <a:r>
              <a:rPr lang="de-DE" sz="1200" b="0" i="0" u="none" strike="noStrike" kern="1200" dirty="0" smtClean="0">
                <a:solidFill>
                  <a:srgbClr val="8EBF27"/>
                </a:solidFill>
                <a:effectLst/>
                <a:latin typeface="Arial" panose="020B0604020202020204" pitchFamily="34" charset="0"/>
              </a:rPr>
              <a:t> aus. Ein </a:t>
            </a:r>
            <a:r>
              <a:rPr lang="de-DE" sz="1200" b="0" i="0" u="none" strike="noStrike" kern="1200" dirty="0" err="1" smtClean="0">
                <a:solidFill>
                  <a:srgbClr val="8EBF27"/>
                </a:solidFill>
                <a:effectLst/>
                <a:latin typeface="Arial" panose="020B0604020202020204" pitchFamily="34" charset="0"/>
              </a:rPr>
              <a:t>Monitoringjahr</a:t>
            </a:r>
            <a:r>
              <a:rPr lang="de-DE" sz="1200" b="0" i="0" u="none" strike="noStrike" kern="1200" dirty="0" smtClean="0">
                <a:solidFill>
                  <a:srgbClr val="8EBF27"/>
                </a:solidFill>
                <a:effectLst/>
                <a:latin typeface="Arial" panose="020B0604020202020204" pitchFamily="34" charset="0"/>
              </a:rPr>
              <a:t> geht vom 1.5 bis 30.4 des Folgejahres. Dieser Zeitraum orientiert sich an der Biologie der Wölfe, da Anfang Mai die Welpen geboren werden. </a:t>
            </a:r>
          </a:p>
          <a:p>
            <a:pPr marL="171450" indent="-171450" algn="l" rtl="0" eaLnBrk="1" fontAlgn="t" latinLnBrk="0" hangingPunct="1">
              <a:spcBef>
                <a:spcPts val="0"/>
              </a:spcBef>
              <a:spcAft>
                <a:spcPts val="0"/>
              </a:spcAft>
              <a:buFontTx/>
              <a:buChar char="-"/>
            </a:pPr>
            <a:endParaRPr lang="de-DE" sz="1200" b="0" i="0" u="none" strike="noStrike" kern="1200" dirty="0" smtClean="0">
              <a:solidFill>
                <a:srgbClr val="8EBF27"/>
              </a:solidFill>
              <a:effectLst/>
              <a:latin typeface="Arial" panose="020B0604020202020204" pitchFamily="34" charset="0"/>
            </a:endParaRPr>
          </a:p>
          <a:p>
            <a:pPr marL="171450" marR="0" lvl="0" indent="-171450" algn="l" defTabSz="914400" rtl="0" eaLnBrk="1" fontAlgn="t" latinLnBrk="0" hangingPunct="1">
              <a:lnSpc>
                <a:spcPct val="100000"/>
              </a:lnSpc>
              <a:spcBef>
                <a:spcPts val="0"/>
              </a:spcBef>
              <a:spcAft>
                <a:spcPts val="0"/>
              </a:spcAft>
              <a:buClrTx/>
              <a:buSzTx/>
              <a:buFontTx/>
              <a:buChar char="-"/>
              <a:tabLst/>
              <a:defRPr/>
            </a:pPr>
            <a:r>
              <a:rPr lang="de-DE" sz="1200" kern="1200" dirty="0" smtClean="0">
                <a:solidFill>
                  <a:schemeClr val="tx1"/>
                </a:solidFill>
                <a:effectLst/>
                <a:latin typeface="Arial" charset="0"/>
                <a:ea typeface="+mn-ea"/>
                <a:cs typeface="+mn-cs"/>
              </a:rPr>
              <a:t>die Auswertung der Hinweise erfolgt nach den sogenannten SCALP-Kriterien,</a:t>
            </a:r>
            <a:r>
              <a:rPr lang="de-DE" sz="1200" kern="1200" baseline="0" dirty="0" smtClean="0">
                <a:solidFill>
                  <a:schemeClr val="tx1"/>
                </a:solidFill>
                <a:effectLst/>
                <a:latin typeface="Arial" charset="0"/>
                <a:ea typeface="+mn-ea"/>
                <a:cs typeface="+mn-cs"/>
              </a:rPr>
              <a:t> wobei der C1 Nachweis der eindeutige Nachweis ist, der auf harten fakten beruht (z.B. </a:t>
            </a:r>
            <a:r>
              <a:rPr lang="de-DE" sz="1200" kern="1200" baseline="0" dirty="0" err="1" smtClean="0">
                <a:solidFill>
                  <a:schemeClr val="tx1"/>
                </a:solidFill>
                <a:effectLst/>
                <a:latin typeface="Arial" charset="0"/>
                <a:ea typeface="+mn-ea"/>
                <a:cs typeface="+mn-cs"/>
              </a:rPr>
              <a:t>Genetikprobe</a:t>
            </a:r>
            <a:r>
              <a:rPr lang="de-DE" sz="1200" kern="1200" baseline="0" dirty="0" smtClean="0">
                <a:solidFill>
                  <a:schemeClr val="tx1"/>
                </a:solidFill>
                <a:effectLst/>
                <a:latin typeface="Arial" charset="0"/>
                <a:ea typeface="+mn-ea"/>
                <a:cs typeface="+mn-cs"/>
              </a:rPr>
              <a:t>)</a:t>
            </a:r>
          </a:p>
          <a:p>
            <a:pPr marL="171450" marR="0" lvl="0" indent="-171450" algn="l" defTabSz="914400" rtl="0" eaLnBrk="1" fontAlgn="t" latinLnBrk="0" hangingPunct="1">
              <a:lnSpc>
                <a:spcPct val="100000"/>
              </a:lnSpc>
              <a:spcBef>
                <a:spcPts val="0"/>
              </a:spcBef>
              <a:spcAft>
                <a:spcPts val="0"/>
              </a:spcAft>
              <a:buClrTx/>
              <a:buSzTx/>
              <a:buFontTx/>
              <a:buChar char="-"/>
              <a:tabLst/>
              <a:defRPr/>
            </a:pPr>
            <a:endParaRPr lang="de-DE" sz="1200" kern="1200" baseline="0" dirty="0" smtClean="0">
              <a:solidFill>
                <a:schemeClr val="tx1"/>
              </a:solidFill>
              <a:effectLst/>
              <a:latin typeface="Arial" charset="0"/>
              <a:ea typeface="+mn-ea"/>
              <a:cs typeface="+mn-cs"/>
            </a:endParaRPr>
          </a:p>
          <a:p>
            <a:pPr marL="171450" marR="0" lvl="0" indent="-171450" algn="l" defTabSz="914400" rtl="0" eaLnBrk="1" fontAlgn="t" latinLnBrk="0" hangingPunct="1">
              <a:lnSpc>
                <a:spcPct val="100000"/>
              </a:lnSpc>
              <a:spcBef>
                <a:spcPts val="0"/>
              </a:spcBef>
              <a:spcAft>
                <a:spcPts val="0"/>
              </a:spcAft>
              <a:buClrTx/>
              <a:buSzTx/>
              <a:buFontTx/>
              <a:buChar char="-"/>
              <a:tabLst/>
              <a:defRPr/>
            </a:pPr>
            <a:r>
              <a:rPr lang="de-DE" sz="1200" kern="1200" baseline="0" dirty="0" smtClean="0">
                <a:solidFill>
                  <a:schemeClr val="tx1"/>
                </a:solidFill>
                <a:effectLst/>
                <a:latin typeface="Arial" charset="0"/>
                <a:ea typeface="+mn-ea"/>
                <a:cs typeface="+mn-cs"/>
              </a:rPr>
              <a:t>in der Grafik sehen wir alle C1-Nachweise unterteilt nach Hinweisart, ein Großteil der Hinweise sind Fotofallen und Losungsproben</a:t>
            </a:r>
          </a:p>
          <a:p>
            <a:pPr marL="171450" marR="0" lvl="0" indent="-171450" algn="l" defTabSz="914400" rtl="0" eaLnBrk="1" fontAlgn="t" latinLnBrk="0" hangingPunct="1">
              <a:lnSpc>
                <a:spcPct val="100000"/>
              </a:lnSpc>
              <a:spcBef>
                <a:spcPts val="0"/>
              </a:spcBef>
              <a:spcAft>
                <a:spcPts val="0"/>
              </a:spcAft>
              <a:buClrTx/>
              <a:buSzTx/>
              <a:buFontTx/>
              <a:buChar char="-"/>
              <a:tabLst/>
              <a:defRPr/>
            </a:pPr>
            <a:r>
              <a:rPr lang="de-DE" sz="1200" kern="1200" baseline="0" dirty="0" smtClean="0">
                <a:solidFill>
                  <a:schemeClr val="tx1"/>
                </a:solidFill>
                <a:effectLst/>
                <a:latin typeface="Arial" charset="0"/>
                <a:ea typeface="+mn-ea"/>
                <a:cs typeface="+mn-cs"/>
                <a:sym typeface="Wingdings" panose="05000000000000000000" pitchFamily="2" charset="2"/>
              </a:rPr>
              <a:t> 65% Fotofallen, 24% Losung, 6 % Wildtierriss, Haare/Sonstiges 1%, Nutztierriss 1 %, Sichtung mit Beleg 3%</a:t>
            </a:r>
            <a:endParaRPr lang="de-DE" sz="1200" b="1" i="0" u="none" strike="noStrike" kern="1200" dirty="0" smtClean="0">
              <a:solidFill>
                <a:srgbClr val="8EBF27"/>
              </a:solidFill>
              <a:effectLst/>
              <a:latin typeface="Arial" panose="020B0604020202020204" pitchFamily="34" charset="0"/>
            </a:endParaRPr>
          </a:p>
          <a:p>
            <a:pPr marL="0" algn="l" rtl="0" eaLnBrk="1" fontAlgn="t" latinLnBrk="0" hangingPunct="1">
              <a:spcBef>
                <a:spcPts val="0"/>
              </a:spcBef>
              <a:spcAft>
                <a:spcPts val="0"/>
              </a:spcAft>
            </a:pPr>
            <a:endParaRPr lang="de-DE" sz="1200" b="1" i="0" u="none" strike="noStrike" kern="1200" dirty="0" smtClean="0">
              <a:solidFill>
                <a:srgbClr val="8EBF27"/>
              </a:solidFill>
              <a:effectLst/>
              <a:latin typeface="Arial" panose="020B0604020202020204" pitchFamily="34" charset="0"/>
            </a:endParaRPr>
          </a:p>
          <a:p>
            <a:pPr marL="0" algn="l" rtl="0" eaLnBrk="1" fontAlgn="t" latinLnBrk="0" hangingPunct="1">
              <a:spcBef>
                <a:spcPts val="0"/>
              </a:spcBef>
              <a:spcAft>
                <a:spcPts val="0"/>
              </a:spcAft>
            </a:pPr>
            <a:r>
              <a:rPr lang="de-DE" sz="1200" b="1" i="0" u="none" strike="noStrike" kern="1200" dirty="0" smtClean="0">
                <a:solidFill>
                  <a:srgbClr val="8EBF27"/>
                </a:solidFill>
                <a:effectLst/>
                <a:latin typeface="Arial" panose="020B0604020202020204" pitchFamily="34" charset="0"/>
              </a:rPr>
              <a:t>C1</a:t>
            </a:r>
            <a:r>
              <a:rPr lang="de-DE" sz="1050" b="0" i="0" u="none" strike="noStrike" kern="1200" baseline="0" dirty="0" smtClean="0">
                <a:solidFill>
                  <a:schemeClr val="tx1"/>
                </a:solidFill>
                <a:effectLst/>
                <a:latin typeface="Arial" panose="020B0604020202020204" pitchFamily="34" charset="0"/>
              </a:rPr>
              <a:t> </a:t>
            </a:r>
            <a:r>
              <a:rPr lang="de-DE" sz="1200" b="0" i="0" u="none" strike="noStrike" kern="1200" dirty="0" smtClean="0">
                <a:solidFill>
                  <a:srgbClr val="8EBF27"/>
                </a:solidFill>
                <a:effectLst/>
                <a:latin typeface="Arial" panose="020B0604020202020204" pitchFamily="34" charset="0"/>
              </a:rPr>
              <a:t>harte Fakten, eindeutige Bestätigung (z.B. Foto)</a:t>
            </a:r>
            <a:endParaRPr lang="de-DE" sz="1050" b="0" i="0" u="none" strike="noStrike" dirty="0" smtClean="0">
              <a:effectLst/>
              <a:latin typeface="Arial" panose="020B0604020202020204" pitchFamily="34" charset="0"/>
            </a:endParaRPr>
          </a:p>
          <a:p>
            <a:pPr marL="0" algn="l" rtl="0" eaLnBrk="1" fontAlgn="t" latinLnBrk="0" hangingPunct="1">
              <a:spcBef>
                <a:spcPts val="0"/>
              </a:spcBef>
              <a:spcAft>
                <a:spcPts val="0"/>
              </a:spcAft>
            </a:pPr>
            <a:r>
              <a:rPr lang="de-DE" sz="1200" b="1" i="0" u="none" strike="noStrike" kern="1200" dirty="0" smtClean="0">
                <a:solidFill>
                  <a:srgbClr val="8EBF27"/>
                </a:solidFill>
                <a:effectLst/>
                <a:latin typeface="Arial" panose="020B0604020202020204" pitchFamily="34" charset="0"/>
              </a:rPr>
              <a:t>C2</a:t>
            </a:r>
            <a:r>
              <a:rPr lang="de-DE" sz="1050" b="0" i="0" u="none" strike="noStrike" kern="1200" baseline="0" dirty="0" smtClean="0">
                <a:solidFill>
                  <a:schemeClr val="tx1"/>
                </a:solidFill>
                <a:effectLst/>
                <a:latin typeface="Arial" panose="020B0604020202020204" pitchFamily="34" charset="0"/>
              </a:rPr>
              <a:t> </a:t>
            </a:r>
            <a:r>
              <a:rPr lang="de-DE" sz="1200" b="0" i="0" u="none" strike="noStrike" kern="1200" dirty="0" smtClean="0">
                <a:solidFill>
                  <a:srgbClr val="8EBF27"/>
                </a:solidFill>
                <a:effectLst/>
                <a:latin typeface="Arial" panose="020B0604020202020204" pitchFamily="34" charset="0"/>
              </a:rPr>
              <a:t>von erfahrener Person bestätigter Hinweis (z.B. Spur)</a:t>
            </a:r>
            <a:endParaRPr lang="de-DE" sz="1050" b="0" i="0" u="none" strike="noStrike" dirty="0" smtClean="0">
              <a:effectLst/>
              <a:latin typeface="Arial" panose="020B0604020202020204" pitchFamily="34" charset="0"/>
            </a:endParaRPr>
          </a:p>
          <a:p>
            <a:pPr marL="0" algn="l" rtl="0" eaLnBrk="1" fontAlgn="t" latinLnBrk="0" hangingPunct="1">
              <a:spcBef>
                <a:spcPts val="0"/>
              </a:spcBef>
              <a:spcAft>
                <a:spcPts val="0"/>
              </a:spcAft>
            </a:pPr>
            <a:r>
              <a:rPr lang="de-DE" sz="1200" b="1" i="0" u="none" strike="noStrike" kern="1200" dirty="0" smtClean="0">
                <a:solidFill>
                  <a:srgbClr val="8EBF27"/>
                </a:solidFill>
                <a:effectLst/>
                <a:latin typeface="Arial" panose="020B0604020202020204" pitchFamily="34" charset="0"/>
              </a:rPr>
              <a:t>C3</a:t>
            </a:r>
            <a:r>
              <a:rPr lang="de-DE" sz="1050" b="0" i="0" u="none" strike="noStrike" kern="1200" baseline="0" dirty="0" smtClean="0">
                <a:solidFill>
                  <a:schemeClr val="tx1"/>
                </a:solidFill>
                <a:effectLst/>
                <a:latin typeface="Arial" panose="020B0604020202020204" pitchFamily="34" charset="0"/>
              </a:rPr>
              <a:t> </a:t>
            </a:r>
            <a:r>
              <a:rPr lang="de-DE" sz="1200" b="0" i="0" u="none" strike="noStrike" kern="1200" dirty="0" smtClean="0">
                <a:solidFill>
                  <a:srgbClr val="8EBF27"/>
                </a:solidFill>
                <a:effectLst/>
                <a:latin typeface="Arial" panose="020B0604020202020204" pitchFamily="34" charset="0"/>
              </a:rPr>
              <a:t>unbestätigter Hinweis (z.B. Sichtung ohne Foto)</a:t>
            </a:r>
            <a:endParaRPr lang="de-DE" sz="1050" b="0" i="0" u="none" strike="noStrike" dirty="0" smtClean="0">
              <a:effectLst/>
              <a:latin typeface="Arial" panose="020B0604020202020204" pitchFamily="34" charset="0"/>
            </a:endParaRPr>
          </a:p>
          <a:p>
            <a:pPr marL="0" algn="l" rtl="0" eaLnBrk="1" fontAlgn="t" latinLnBrk="0" hangingPunct="1">
              <a:spcBef>
                <a:spcPts val="0"/>
              </a:spcBef>
              <a:spcAft>
                <a:spcPts val="0"/>
              </a:spcAft>
            </a:pPr>
            <a:r>
              <a:rPr lang="de-DE" sz="1200" b="1" i="0" u="none" strike="noStrike" kern="1200" dirty="0" smtClean="0">
                <a:solidFill>
                  <a:srgbClr val="8EBF27"/>
                </a:solidFill>
                <a:effectLst/>
                <a:latin typeface="Arial" panose="020B0604020202020204" pitchFamily="34" charset="0"/>
              </a:rPr>
              <a:t>Falsch</a:t>
            </a:r>
            <a:r>
              <a:rPr lang="de-DE" sz="1050" b="0" i="0" u="none" strike="noStrike" kern="1200" baseline="0" dirty="0" smtClean="0">
                <a:solidFill>
                  <a:schemeClr val="tx1"/>
                </a:solidFill>
                <a:effectLst/>
                <a:latin typeface="Arial" panose="020B0604020202020204" pitchFamily="34" charset="0"/>
              </a:rPr>
              <a:t> </a:t>
            </a:r>
            <a:r>
              <a:rPr lang="de-DE" sz="1200" b="0" i="0" u="none" strike="noStrike" kern="1200" dirty="0" smtClean="0">
                <a:solidFill>
                  <a:srgbClr val="8EBF27"/>
                </a:solidFill>
                <a:effectLst/>
                <a:latin typeface="Arial" panose="020B0604020202020204" pitchFamily="34" charset="0"/>
              </a:rPr>
              <a:t>Wolf kann ausgeschlossen werden</a:t>
            </a:r>
            <a:endParaRPr lang="de-DE" sz="1050" b="0" i="0" u="none" strike="noStrike" dirty="0" smtClean="0">
              <a:effectLst/>
              <a:latin typeface="Arial" panose="020B0604020202020204" pitchFamily="34" charset="0"/>
            </a:endParaRPr>
          </a:p>
          <a:p>
            <a:pPr marL="0" algn="l" rtl="0" eaLnBrk="1" fontAlgn="t" latinLnBrk="0" hangingPunct="1">
              <a:spcBef>
                <a:spcPts val="0"/>
              </a:spcBef>
              <a:spcAft>
                <a:spcPts val="0"/>
              </a:spcAft>
            </a:pPr>
            <a:r>
              <a:rPr lang="de-DE" sz="1200" b="1" i="0" u="none" strike="noStrike" kern="1200" dirty="0" err="1" smtClean="0">
                <a:solidFill>
                  <a:srgbClr val="8EBF27"/>
                </a:solidFill>
                <a:effectLst/>
                <a:latin typeface="Arial" panose="020B0604020202020204" pitchFamily="34" charset="0"/>
              </a:rPr>
              <a:t>k.B</a:t>
            </a:r>
            <a:r>
              <a:rPr lang="de-DE" sz="1200" b="1" i="0" u="none" strike="noStrike" kern="1200" dirty="0" smtClean="0">
                <a:solidFill>
                  <a:srgbClr val="8EBF27"/>
                </a:solidFill>
                <a:effectLst/>
                <a:latin typeface="Arial" panose="020B0604020202020204" pitchFamily="34" charset="0"/>
              </a:rPr>
              <a:t>.</a:t>
            </a:r>
            <a:r>
              <a:rPr lang="de-DE" sz="1050" b="0" i="0" u="none" strike="noStrike" kern="1200" baseline="0" dirty="0" smtClean="0">
                <a:solidFill>
                  <a:schemeClr val="tx1"/>
                </a:solidFill>
                <a:effectLst/>
                <a:latin typeface="Arial" panose="020B0604020202020204" pitchFamily="34" charset="0"/>
              </a:rPr>
              <a:t> </a:t>
            </a:r>
            <a:r>
              <a:rPr lang="de-DE" sz="1200" b="0" i="0" u="none" strike="noStrike" kern="1200" dirty="0" smtClean="0">
                <a:solidFill>
                  <a:srgbClr val="8EBF27"/>
                </a:solidFill>
                <a:effectLst/>
                <a:latin typeface="Arial" panose="020B0604020202020204" pitchFamily="34" charset="0"/>
              </a:rPr>
              <a:t>keine Bewertung möglich</a:t>
            </a:r>
          </a:p>
          <a:p>
            <a:endParaRPr lang="de-DE" sz="1050" dirty="0" smtClean="0"/>
          </a:p>
          <a:p>
            <a:r>
              <a:rPr lang="de-DE" sz="1050" kern="1200" dirty="0" smtClean="0">
                <a:solidFill>
                  <a:schemeClr val="tx1"/>
                </a:solidFill>
                <a:effectLst/>
                <a:latin typeface="Arial" charset="0"/>
                <a:ea typeface="+mn-ea"/>
                <a:cs typeface="+mn-cs"/>
              </a:rPr>
              <a:t>Der Buchstabe C steht für </a:t>
            </a:r>
            <a:r>
              <a:rPr lang="de-DE" sz="1050" kern="1200" dirty="0" err="1" smtClean="0">
                <a:solidFill>
                  <a:schemeClr val="tx1"/>
                </a:solidFill>
                <a:effectLst/>
                <a:latin typeface="Arial" charset="0"/>
                <a:ea typeface="+mn-ea"/>
                <a:cs typeface="+mn-cs"/>
              </a:rPr>
              <a:t>Category</a:t>
            </a:r>
            <a:r>
              <a:rPr lang="de-DE" sz="1050" kern="1200" dirty="0" smtClean="0">
                <a:solidFill>
                  <a:schemeClr val="tx1"/>
                </a:solidFill>
                <a:effectLst/>
                <a:latin typeface="Arial" charset="0"/>
                <a:ea typeface="+mn-ea"/>
                <a:cs typeface="+mn-cs"/>
              </a:rPr>
              <a:t>. Die Ziffern 1, 2 und 3 sagen nichts über die fachliche</a:t>
            </a:r>
            <a:r>
              <a:rPr lang="de-DE" sz="1050" dirty="0" smtClean="0"/>
              <a:t/>
            </a:r>
            <a:br>
              <a:rPr lang="de-DE" sz="1050" dirty="0" smtClean="0"/>
            </a:br>
            <a:r>
              <a:rPr lang="de-DE" sz="1050" kern="1200" dirty="0" smtClean="0">
                <a:solidFill>
                  <a:schemeClr val="tx1"/>
                </a:solidFill>
                <a:effectLst/>
                <a:latin typeface="Arial" charset="0"/>
                <a:ea typeface="+mn-ea"/>
                <a:cs typeface="+mn-cs"/>
              </a:rPr>
              <a:t>Qualifikation des Beobachters aus, sondern nur über die Überprüfbarkeit des Hinweises und</a:t>
            </a:r>
            <a:r>
              <a:rPr lang="de-DE" sz="1050" dirty="0" smtClean="0"/>
              <a:t/>
            </a:r>
            <a:br>
              <a:rPr lang="de-DE" sz="1050" dirty="0" smtClean="0"/>
            </a:br>
            <a:r>
              <a:rPr lang="de-DE" sz="1050" kern="1200" dirty="0" smtClean="0">
                <a:solidFill>
                  <a:schemeClr val="tx1"/>
                </a:solidFill>
                <a:effectLst/>
                <a:latin typeface="Arial" charset="0"/>
                <a:ea typeface="+mn-ea"/>
                <a:cs typeface="+mn-cs"/>
              </a:rPr>
              <a:t>die entsprechende Zuordnung in die jeweilige Kategorie.</a:t>
            </a:r>
            <a:r>
              <a:rPr lang="de-DE" sz="1050" dirty="0" smtClean="0"/>
              <a:t/>
            </a:r>
            <a:br>
              <a:rPr lang="de-DE" sz="1050" dirty="0" smtClean="0"/>
            </a:br>
            <a:r>
              <a:rPr lang="de-DE" sz="1050" kern="1200" dirty="0" smtClean="0">
                <a:solidFill>
                  <a:schemeClr val="tx1"/>
                </a:solidFill>
                <a:effectLst/>
                <a:latin typeface="Arial" charset="0"/>
                <a:ea typeface="+mn-ea"/>
                <a:cs typeface="+mn-cs"/>
              </a:rPr>
              <a:t>C1: eindeutiger Nachweis = harte Fakten, die die Anwesenheit der entsprechenden Tierart</a:t>
            </a:r>
            <a:r>
              <a:rPr lang="de-DE" sz="1050" dirty="0" smtClean="0"/>
              <a:t/>
            </a:r>
            <a:br>
              <a:rPr lang="de-DE" sz="1050" dirty="0" smtClean="0"/>
            </a:br>
            <a:r>
              <a:rPr lang="de-DE" sz="1050" kern="1200" dirty="0" smtClean="0">
                <a:solidFill>
                  <a:schemeClr val="tx1"/>
                </a:solidFill>
                <a:effectLst/>
                <a:latin typeface="Arial" charset="0"/>
                <a:ea typeface="+mn-ea"/>
                <a:cs typeface="+mn-cs"/>
              </a:rPr>
              <a:t>eindeutig bestätigen (Lebendfang, </a:t>
            </a:r>
            <a:r>
              <a:rPr lang="de-DE" sz="1050" kern="1200" dirty="0" err="1" smtClean="0">
                <a:solidFill>
                  <a:schemeClr val="tx1"/>
                </a:solidFill>
                <a:effectLst/>
                <a:latin typeface="Arial" charset="0"/>
                <a:ea typeface="+mn-ea"/>
                <a:cs typeface="+mn-cs"/>
              </a:rPr>
              <a:t>Totfund</a:t>
            </a:r>
            <a:r>
              <a:rPr lang="de-DE" sz="1050" kern="1200" dirty="0" smtClean="0">
                <a:solidFill>
                  <a:schemeClr val="tx1"/>
                </a:solidFill>
                <a:effectLst/>
                <a:latin typeface="Arial" charset="0"/>
                <a:ea typeface="+mn-ea"/>
                <a:cs typeface="+mn-cs"/>
              </a:rPr>
              <a:t>, genetischer Nachweis, Foto, </a:t>
            </a:r>
            <a:r>
              <a:rPr lang="de-DE" sz="1050" kern="1200" dirty="0" err="1" smtClean="0">
                <a:solidFill>
                  <a:schemeClr val="tx1"/>
                </a:solidFill>
                <a:effectLst/>
                <a:latin typeface="Arial" charset="0"/>
                <a:ea typeface="+mn-ea"/>
                <a:cs typeface="+mn-cs"/>
              </a:rPr>
              <a:t>Telemetrieortung</a:t>
            </a:r>
            <a:r>
              <a:rPr lang="de-DE" sz="1050" kern="1200" dirty="0" smtClean="0">
                <a:solidFill>
                  <a:schemeClr val="tx1"/>
                </a:solidFill>
                <a:effectLst/>
                <a:latin typeface="Arial" charset="0"/>
                <a:ea typeface="+mn-ea"/>
                <a:cs typeface="+mn-cs"/>
              </a:rPr>
              <a:t>).</a:t>
            </a:r>
            <a:r>
              <a:rPr lang="de-DE" sz="1050" dirty="0" smtClean="0"/>
              <a:t/>
            </a:r>
            <a:br>
              <a:rPr lang="de-DE" sz="1050" dirty="0" smtClean="0"/>
            </a:br>
            <a:r>
              <a:rPr lang="de-DE" sz="1050" kern="1200" dirty="0" smtClean="0">
                <a:solidFill>
                  <a:schemeClr val="tx1"/>
                </a:solidFill>
                <a:effectLst/>
                <a:latin typeface="Arial" charset="0"/>
                <a:ea typeface="+mn-ea"/>
                <a:cs typeface="+mn-cs"/>
              </a:rPr>
              <a:t>C2: bestätigter Hinweis = von erfahrener Person überprüfter Hinweis (z.B. Spur oder Riss),</a:t>
            </a:r>
            <a:r>
              <a:rPr lang="de-DE" sz="1050" dirty="0" smtClean="0"/>
              <a:t/>
            </a:r>
            <a:br>
              <a:rPr lang="de-DE" sz="1050" dirty="0" smtClean="0"/>
            </a:br>
            <a:r>
              <a:rPr lang="de-DE" sz="1050" kern="1200" dirty="0" smtClean="0">
                <a:solidFill>
                  <a:schemeClr val="tx1"/>
                </a:solidFill>
                <a:effectLst/>
                <a:latin typeface="Arial" charset="0"/>
                <a:ea typeface="+mn-ea"/>
                <a:cs typeface="+mn-cs"/>
              </a:rPr>
              <a:t>bei dem ein Wolf, Luchs oder Bär als Verursacher bestätigt werden konnte. Die erfahrene</a:t>
            </a:r>
            <a:r>
              <a:rPr lang="de-DE" sz="1050" dirty="0" smtClean="0"/>
              <a:t/>
            </a:r>
            <a:br>
              <a:rPr lang="de-DE" sz="1050" dirty="0" smtClean="0"/>
            </a:br>
            <a:r>
              <a:rPr lang="de-DE" sz="1050" kern="1200" dirty="0" smtClean="0">
                <a:solidFill>
                  <a:schemeClr val="tx1"/>
                </a:solidFill>
                <a:effectLst/>
                <a:latin typeface="Arial" charset="0"/>
                <a:ea typeface="+mn-ea"/>
                <a:cs typeface="+mn-cs"/>
              </a:rPr>
              <a:t>Person kann den Hinweis selber im Feld oder anhand einer aussagekräftigen Dokumentation</a:t>
            </a:r>
            <a:r>
              <a:rPr lang="de-DE" sz="1050" dirty="0" smtClean="0"/>
              <a:t/>
            </a:r>
            <a:br>
              <a:rPr lang="de-DE" sz="1050" dirty="0" smtClean="0"/>
            </a:br>
            <a:r>
              <a:rPr lang="de-DE" sz="1050" kern="1200" dirty="0" smtClean="0">
                <a:solidFill>
                  <a:schemeClr val="tx1"/>
                </a:solidFill>
                <a:effectLst/>
                <a:latin typeface="Arial" charset="0"/>
                <a:ea typeface="+mn-ea"/>
                <a:cs typeface="+mn-cs"/>
              </a:rPr>
              <a:t>von einer dritten Person überprüfen und bestätigen.</a:t>
            </a:r>
            <a:r>
              <a:rPr lang="de-DE" sz="1050" dirty="0" smtClean="0"/>
              <a:t/>
            </a:r>
            <a:br>
              <a:rPr lang="de-DE" sz="1050" dirty="0" smtClean="0"/>
            </a:br>
            <a:r>
              <a:rPr lang="de-DE" sz="1050" kern="1200" dirty="0" smtClean="0">
                <a:solidFill>
                  <a:schemeClr val="tx1"/>
                </a:solidFill>
                <a:effectLst/>
                <a:latin typeface="Arial" charset="0"/>
                <a:ea typeface="+mn-ea"/>
                <a:cs typeface="+mn-cs"/>
              </a:rPr>
              <a:t>C3: unbestätigter Hinweis = Alle Hinweise, bei denen ein Wolf, Luchs oder Bär als </a:t>
            </a:r>
            <a:r>
              <a:rPr lang="de-DE" sz="1050" kern="1200" dirty="0" err="1" smtClean="0">
                <a:solidFill>
                  <a:schemeClr val="tx1"/>
                </a:solidFill>
                <a:effectLst/>
                <a:latin typeface="Arial" charset="0"/>
                <a:ea typeface="+mn-ea"/>
                <a:cs typeface="+mn-cs"/>
              </a:rPr>
              <a:t>Verur</a:t>
            </a:r>
            <a:r>
              <a:rPr lang="de-DE" sz="1050" kern="1200" dirty="0" smtClean="0">
                <a:solidFill>
                  <a:schemeClr val="tx1"/>
                </a:solidFill>
                <a:effectLst/>
                <a:latin typeface="Arial" charset="0"/>
                <a:ea typeface="+mn-ea"/>
                <a:cs typeface="+mn-cs"/>
              </a:rPr>
              <a:t>-</a:t>
            </a:r>
            <a:r>
              <a:rPr lang="de-DE" sz="1050" dirty="0" smtClean="0"/>
              <a:t/>
            </a:r>
            <a:br>
              <a:rPr lang="de-DE" sz="1050" dirty="0" smtClean="0"/>
            </a:br>
            <a:r>
              <a:rPr lang="de-DE" sz="1050" kern="1200" dirty="0" err="1" smtClean="0">
                <a:solidFill>
                  <a:schemeClr val="tx1"/>
                </a:solidFill>
                <a:effectLst/>
                <a:latin typeface="Arial" charset="0"/>
                <a:ea typeface="+mn-ea"/>
                <a:cs typeface="+mn-cs"/>
              </a:rPr>
              <a:t>sacher</a:t>
            </a:r>
            <a:r>
              <a:rPr lang="de-DE" sz="1050" kern="1200" dirty="0" smtClean="0">
                <a:solidFill>
                  <a:schemeClr val="tx1"/>
                </a:solidFill>
                <a:effectLst/>
                <a:latin typeface="Arial" charset="0"/>
                <a:ea typeface="+mn-ea"/>
                <a:cs typeface="+mn-cs"/>
              </a:rPr>
              <a:t> auf Grund der mangelnden Indizienlage von einer erfahrenen Person weder bestätigt</a:t>
            </a:r>
            <a:r>
              <a:rPr lang="de-DE" sz="1050" dirty="0" smtClean="0"/>
              <a:t/>
            </a:r>
            <a:br>
              <a:rPr lang="de-DE" sz="1050" dirty="0" smtClean="0"/>
            </a:br>
            <a:r>
              <a:rPr lang="de-DE" sz="1050" kern="1200" dirty="0" smtClean="0">
                <a:solidFill>
                  <a:schemeClr val="tx1"/>
                </a:solidFill>
                <a:effectLst/>
                <a:latin typeface="Arial" charset="0"/>
                <a:ea typeface="+mn-ea"/>
                <a:cs typeface="+mn-cs"/>
              </a:rPr>
              <a:t>noch ausgeschlossen werden konnte. Dazu zählen alle Sichtbeobachtungen ohne </a:t>
            </a:r>
            <a:r>
              <a:rPr lang="de-DE" sz="1050" kern="1200" dirty="0" err="1" smtClean="0">
                <a:solidFill>
                  <a:schemeClr val="tx1"/>
                </a:solidFill>
                <a:effectLst/>
                <a:latin typeface="Arial" charset="0"/>
                <a:ea typeface="+mn-ea"/>
                <a:cs typeface="+mn-cs"/>
              </a:rPr>
              <a:t>Fotobe</a:t>
            </a:r>
            <a:r>
              <a:rPr lang="de-DE" sz="1050" kern="1200" dirty="0" smtClean="0">
                <a:solidFill>
                  <a:schemeClr val="tx1"/>
                </a:solidFill>
                <a:effectLst/>
                <a:latin typeface="Arial" charset="0"/>
                <a:ea typeface="+mn-ea"/>
                <a:cs typeface="+mn-cs"/>
              </a:rPr>
              <a:t>-</a:t>
            </a:r>
            <a:r>
              <a:rPr lang="de-DE" sz="1050" dirty="0" smtClean="0"/>
              <a:t/>
            </a:r>
            <a:br>
              <a:rPr lang="de-DE" sz="1050" dirty="0" smtClean="0"/>
            </a:br>
            <a:r>
              <a:rPr lang="de-DE" sz="1050" kern="1200" dirty="0" smtClean="0">
                <a:solidFill>
                  <a:schemeClr val="tx1"/>
                </a:solidFill>
                <a:effectLst/>
                <a:latin typeface="Arial" charset="0"/>
                <a:ea typeface="+mn-ea"/>
                <a:cs typeface="+mn-cs"/>
              </a:rPr>
              <a:t>leg, auch von erfahrenen Personen; ferner alle Hinweise, die zu alt, unzureichend oder </a:t>
            </a:r>
            <a:r>
              <a:rPr lang="de-DE" sz="1050" kern="1200" dirty="0" err="1" smtClean="0">
                <a:solidFill>
                  <a:schemeClr val="tx1"/>
                </a:solidFill>
                <a:effectLst/>
                <a:latin typeface="Arial" charset="0"/>
                <a:ea typeface="+mn-ea"/>
                <a:cs typeface="+mn-cs"/>
              </a:rPr>
              <a:t>un</a:t>
            </a:r>
            <a:r>
              <a:rPr lang="de-DE" sz="1050" kern="1200" dirty="0" smtClean="0">
                <a:solidFill>
                  <a:schemeClr val="tx1"/>
                </a:solidFill>
                <a:effectLst/>
                <a:latin typeface="Arial" charset="0"/>
                <a:ea typeface="+mn-ea"/>
                <a:cs typeface="+mn-cs"/>
              </a:rPr>
              <a:t>-</a:t>
            </a:r>
            <a:r>
              <a:rPr lang="de-DE" sz="1050" dirty="0" smtClean="0"/>
              <a:t/>
            </a:r>
            <a:br>
              <a:rPr lang="de-DE" sz="1050" dirty="0" smtClean="0"/>
            </a:br>
            <a:r>
              <a:rPr lang="de-DE" sz="1050" kern="1200" dirty="0" smtClean="0">
                <a:solidFill>
                  <a:schemeClr val="tx1"/>
                </a:solidFill>
                <a:effectLst/>
                <a:latin typeface="Arial" charset="0"/>
                <a:ea typeface="+mn-ea"/>
                <a:cs typeface="+mn-cs"/>
              </a:rPr>
              <a:t>vollständig dokumentiert sind, die zu wenige Informationen für ein klares Bild (z.B. bei </a:t>
            </a:r>
            <a:r>
              <a:rPr lang="de-DE" sz="1050" kern="1200" dirty="0" err="1" smtClean="0">
                <a:solidFill>
                  <a:schemeClr val="tx1"/>
                </a:solidFill>
                <a:effectLst/>
                <a:latin typeface="Arial" charset="0"/>
                <a:ea typeface="+mn-ea"/>
                <a:cs typeface="+mn-cs"/>
              </a:rPr>
              <a:t>Spu</a:t>
            </a:r>
            <a:r>
              <a:rPr lang="de-DE" sz="1050" kern="1200" dirty="0" smtClean="0">
                <a:solidFill>
                  <a:schemeClr val="tx1"/>
                </a:solidFill>
                <a:effectLst/>
                <a:latin typeface="Arial" charset="0"/>
                <a:ea typeface="+mn-ea"/>
                <a:cs typeface="+mn-cs"/>
              </a:rPr>
              <a:t>-</a:t>
            </a:r>
            <a:r>
              <a:rPr lang="de-DE" sz="1050" dirty="0" smtClean="0"/>
              <a:t/>
            </a:r>
            <a:br>
              <a:rPr lang="de-DE" sz="1050" dirty="0" smtClean="0"/>
            </a:br>
            <a:r>
              <a:rPr lang="de-DE" sz="1050" kern="1200" dirty="0" err="1" smtClean="0">
                <a:solidFill>
                  <a:schemeClr val="tx1"/>
                </a:solidFill>
                <a:effectLst/>
                <a:latin typeface="Arial" charset="0"/>
                <a:ea typeface="+mn-ea"/>
                <a:cs typeface="+mn-cs"/>
              </a:rPr>
              <a:t>ren</a:t>
            </a:r>
            <a:r>
              <a:rPr lang="de-DE" sz="1050" kern="1200" dirty="0" smtClean="0">
                <a:solidFill>
                  <a:schemeClr val="tx1"/>
                </a:solidFill>
                <a:effectLst/>
                <a:latin typeface="Arial" charset="0"/>
                <a:ea typeface="+mn-ea"/>
                <a:cs typeface="+mn-cs"/>
              </a:rPr>
              <a:t>) aufweisen oder aus anderen Gründen für eine Bestätigung nicht ausreichen. Die Katego-</a:t>
            </a:r>
            <a:r>
              <a:rPr lang="de-DE" sz="1050" dirty="0" smtClean="0"/>
              <a:t/>
            </a:r>
            <a:br>
              <a:rPr lang="de-DE" sz="1050" dirty="0" smtClean="0"/>
            </a:br>
            <a:r>
              <a:rPr lang="de-DE" sz="1050" kern="1200" dirty="0" err="1" smtClean="0">
                <a:solidFill>
                  <a:schemeClr val="tx1"/>
                </a:solidFill>
                <a:effectLst/>
                <a:latin typeface="Arial" charset="0"/>
                <a:ea typeface="+mn-ea"/>
                <a:cs typeface="+mn-cs"/>
              </a:rPr>
              <a:t>rie</a:t>
            </a:r>
            <a:r>
              <a:rPr lang="de-DE" sz="1050" kern="1200" dirty="0" smtClean="0">
                <a:solidFill>
                  <a:schemeClr val="tx1"/>
                </a:solidFill>
                <a:effectLst/>
                <a:latin typeface="Arial" charset="0"/>
                <a:ea typeface="+mn-ea"/>
                <a:cs typeface="+mn-cs"/>
              </a:rPr>
              <a:t> C3 kann in Unterkategorien, wie „wahrscheinlich“ und „unwahrscheinlich“ unterteilt werden.</a:t>
            </a:r>
            <a:r>
              <a:rPr lang="de-DE" sz="1050" dirty="0" smtClean="0"/>
              <a:t/>
            </a:r>
            <a:br>
              <a:rPr lang="de-DE" sz="1050" dirty="0" smtClean="0"/>
            </a:br>
            <a:r>
              <a:rPr lang="de-DE" sz="1050" kern="1200" dirty="0" smtClean="0">
                <a:solidFill>
                  <a:schemeClr val="tx1"/>
                </a:solidFill>
                <a:effectLst/>
                <a:latin typeface="Arial" charset="0"/>
                <a:ea typeface="+mn-ea"/>
                <a:cs typeface="+mn-cs"/>
              </a:rPr>
              <a:t>Falsch: Falschmeldung = Hinweis, bei der die entsprechende Tierart ausgeschlossen wer-</a:t>
            </a:r>
            <a:r>
              <a:rPr lang="de-DE" sz="1050" dirty="0" smtClean="0"/>
              <a:t/>
            </a:r>
            <a:br>
              <a:rPr lang="de-DE" sz="1050" dirty="0" smtClean="0"/>
            </a:br>
            <a:r>
              <a:rPr lang="de-DE" sz="1050" kern="1200" dirty="0" smtClean="0">
                <a:solidFill>
                  <a:schemeClr val="tx1"/>
                </a:solidFill>
                <a:effectLst/>
                <a:latin typeface="Arial" charset="0"/>
                <a:ea typeface="+mn-ea"/>
                <a:cs typeface="+mn-cs"/>
              </a:rPr>
              <a:t>den kann.</a:t>
            </a:r>
            <a:r>
              <a:rPr lang="de-DE" sz="1050" dirty="0" smtClean="0"/>
              <a:t/>
            </a:r>
            <a:br>
              <a:rPr lang="de-DE" sz="1050" dirty="0" smtClean="0"/>
            </a:br>
            <a:r>
              <a:rPr lang="de-DE" sz="1050" kern="1200" dirty="0" err="1" smtClean="0">
                <a:solidFill>
                  <a:schemeClr val="tx1"/>
                </a:solidFill>
                <a:effectLst/>
                <a:latin typeface="Arial" charset="0"/>
                <a:ea typeface="+mn-ea"/>
                <a:cs typeface="+mn-cs"/>
              </a:rPr>
              <a:t>k.B</a:t>
            </a:r>
            <a:r>
              <a:rPr lang="de-DE" sz="1050" kern="1200" dirty="0" smtClean="0">
                <a:solidFill>
                  <a:schemeClr val="tx1"/>
                </a:solidFill>
                <a:effectLst/>
                <a:latin typeface="Arial" charset="0"/>
                <a:ea typeface="+mn-ea"/>
                <a:cs typeface="+mn-cs"/>
              </a:rPr>
              <a:t>.: keine Bewertung möglich = Hinweise, zu denen auf Grund fehlender </a:t>
            </a:r>
            <a:r>
              <a:rPr lang="de-DE" sz="1050" kern="1200" dirty="0" err="1" smtClean="0">
                <a:solidFill>
                  <a:schemeClr val="tx1"/>
                </a:solidFill>
                <a:effectLst/>
                <a:latin typeface="Arial" charset="0"/>
                <a:ea typeface="+mn-ea"/>
                <a:cs typeface="+mn-cs"/>
              </a:rPr>
              <a:t>Mindestinformati</a:t>
            </a:r>
            <a:r>
              <a:rPr lang="de-DE" sz="1050" kern="1200" dirty="0" smtClean="0">
                <a:solidFill>
                  <a:schemeClr val="tx1"/>
                </a:solidFill>
                <a:effectLst/>
                <a:latin typeface="Arial" charset="0"/>
                <a:ea typeface="+mn-ea"/>
                <a:cs typeface="+mn-cs"/>
              </a:rPr>
              <a:t>-</a:t>
            </a:r>
            <a:r>
              <a:rPr lang="de-DE" sz="1050" dirty="0" smtClean="0"/>
              <a:t/>
            </a:r>
            <a:br>
              <a:rPr lang="de-DE" sz="1050" dirty="0" smtClean="0"/>
            </a:br>
            <a:r>
              <a:rPr lang="de-DE" sz="1050" kern="1200" dirty="0" err="1" smtClean="0">
                <a:solidFill>
                  <a:schemeClr val="tx1"/>
                </a:solidFill>
                <a:effectLst/>
                <a:latin typeface="Arial" charset="0"/>
                <a:ea typeface="+mn-ea"/>
                <a:cs typeface="+mn-cs"/>
              </a:rPr>
              <a:t>onen</a:t>
            </a:r>
            <a:r>
              <a:rPr lang="de-DE" sz="1050" kern="1200" dirty="0" smtClean="0">
                <a:solidFill>
                  <a:schemeClr val="tx1"/>
                </a:solidFill>
                <a:effectLst/>
                <a:latin typeface="Arial" charset="0"/>
                <a:ea typeface="+mn-ea"/>
                <a:cs typeface="+mn-cs"/>
              </a:rPr>
              <a:t> keine Einschätzung möglich ist. Zum Beispiel Sichtmeldungen von Rissen oder Spuren</a:t>
            </a:r>
            <a:endParaRPr lang="de-DE" sz="1050" dirty="0" smtClean="0"/>
          </a:p>
          <a:p>
            <a:pPr marL="0" algn="l" rtl="0" eaLnBrk="1" fontAlgn="t" latinLnBrk="0" hangingPunct="1">
              <a:spcBef>
                <a:spcPts val="0"/>
              </a:spcBef>
              <a:spcAft>
                <a:spcPts val="0"/>
              </a:spcAft>
            </a:pPr>
            <a:endParaRPr lang="de-DE" sz="1050" b="0" i="0" u="none" strike="noStrike" dirty="0" smtClean="0">
              <a:effectLst/>
              <a:latin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pPr>
              <a:defRPr/>
            </a:pPr>
            <a:fld id="{1302862C-05D0-4155-BA54-637F92FF3115}" type="slidenum">
              <a:rPr lang="de-DE" altLang="de-DE" smtClean="0"/>
              <a:pPr>
                <a:defRPr/>
              </a:pPr>
              <a:t>28</a:t>
            </a:fld>
            <a:endParaRPr lang="de-DE" altLang="de-DE"/>
          </a:p>
        </p:txBody>
      </p:sp>
    </p:spTree>
    <p:extLst>
      <p:ext uri="{BB962C8B-B14F-4D97-AF65-F5344CB8AC3E}">
        <p14:creationId xmlns:p14="http://schemas.microsoft.com/office/powerpoint/2010/main" val="1324088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WMK, Schwalm-Eder, Hersfeld-Rotenburg:</a:t>
            </a:r>
          </a:p>
          <a:p>
            <a:endParaRPr lang="de-DE" dirty="0" smtClean="0"/>
          </a:p>
          <a:p>
            <a:r>
              <a:rPr lang="de-DE" dirty="0" smtClean="0"/>
              <a:t>Risse gehen auf 4 Individuen zurück:</a:t>
            </a:r>
          </a:p>
          <a:p>
            <a:r>
              <a:rPr lang="de-DE" sz="1200" b="0" i="0" u="none" strike="noStrike" kern="1200" dirty="0" smtClean="0">
                <a:solidFill>
                  <a:schemeClr val="tx1"/>
                </a:solidFill>
                <a:effectLst/>
                <a:latin typeface="Arial" charset="0"/>
                <a:ea typeface="+mn-ea"/>
                <a:cs typeface="+mn-cs"/>
              </a:rPr>
              <a:t>GW1142f</a:t>
            </a:r>
            <a:r>
              <a:rPr lang="de-DE" dirty="0" smtClean="0"/>
              <a:t> = 2</a:t>
            </a:r>
          </a:p>
          <a:p>
            <a:r>
              <a:rPr lang="de-DE" sz="1200" b="0" i="0" u="none" strike="noStrike" kern="1200" dirty="0" smtClean="0">
                <a:solidFill>
                  <a:schemeClr val="tx1"/>
                </a:solidFill>
                <a:effectLst/>
                <a:latin typeface="Arial" charset="0"/>
                <a:ea typeface="+mn-ea"/>
                <a:cs typeface="+mn-cs"/>
              </a:rPr>
              <a:t>GW1409f</a:t>
            </a:r>
            <a:r>
              <a:rPr lang="de-DE" dirty="0" smtClean="0"/>
              <a:t> = 12</a:t>
            </a:r>
          </a:p>
          <a:p>
            <a:r>
              <a:rPr lang="de-DE" sz="1200" b="0" i="0" u="none" strike="noStrike" kern="1200" dirty="0" smtClean="0">
                <a:solidFill>
                  <a:schemeClr val="tx1"/>
                </a:solidFill>
                <a:effectLst/>
                <a:latin typeface="Arial" charset="0"/>
                <a:ea typeface="+mn-ea"/>
                <a:cs typeface="+mn-cs"/>
              </a:rPr>
              <a:t>GW1414m</a:t>
            </a:r>
            <a:r>
              <a:rPr lang="de-DE" dirty="0" smtClean="0"/>
              <a:t> = 1</a:t>
            </a:r>
          </a:p>
          <a:p>
            <a:r>
              <a:rPr lang="de-DE" sz="1200" b="0" i="0" u="none" strike="noStrike" kern="1200" dirty="0" smtClean="0">
                <a:solidFill>
                  <a:schemeClr val="tx1"/>
                </a:solidFill>
                <a:effectLst/>
                <a:latin typeface="Arial" charset="0"/>
                <a:ea typeface="+mn-ea"/>
                <a:cs typeface="+mn-cs"/>
              </a:rPr>
              <a:t>GW3090m</a:t>
            </a:r>
            <a:r>
              <a:rPr lang="de-DE" dirty="0" smtClean="0"/>
              <a:t> = 1</a:t>
            </a:r>
          </a:p>
          <a:p>
            <a:r>
              <a:rPr lang="de-DE" dirty="0" smtClean="0"/>
              <a:t>Individualisierung nicht möglich: 4</a:t>
            </a:r>
          </a:p>
          <a:p>
            <a:r>
              <a:rPr lang="de-DE" dirty="0" smtClean="0"/>
              <a:t>Insgesamt= 20 Risse in den 3 Kreisen</a:t>
            </a:r>
          </a:p>
          <a:p>
            <a:endParaRPr lang="de-DE" dirty="0" smtClean="0"/>
          </a:p>
          <a:p>
            <a:r>
              <a:rPr lang="de-DE" dirty="0" smtClean="0"/>
              <a:t>Seit 2017: </a:t>
            </a:r>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29</a:t>
            </a:fld>
            <a:endParaRPr lang="de-DE" altLang="de-DE"/>
          </a:p>
        </p:txBody>
      </p:sp>
    </p:spTree>
    <p:extLst>
      <p:ext uri="{BB962C8B-B14F-4D97-AF65-F5344CB8AC3E}">
        <p14:creationId xmlns:p14="http://schemas.microsoft.com/office/powerpoint/2010/main" val="169596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Aufgrund</a:t>
            </a:r>
            <a:r>
              <a:rPr lang="de-DE" baseline="0" dirty="0" smtClean="0"/>
              <a:t> der FFH-Richtlinie ist die Bundesrepublik dazu verpflichtet </a:t>
            </a:r>
            <a:r>
              <a:rPr lang="de-DE" dirty="0" smtClean="0"/>
              <a:t>den Erhaltungszustand des Wolfes zu überwachen und dafür ein Monitoring etablieren</a:t>
            </a:r>
          </a:p>
          <a:p>
            <a:pPr marL="171450" indent="-171450">
              <a:buFontTx/>
              <a:buChar char="-"/>
            </a:pPr>
            <a:r>
              <a:rPr lang="de-DE" baseline="0" dirty="0" smtClean="0"/>
              <a:t>diese Verpflichtung wurde an die Bundesländer weitergegeben</a:t>
            </a:r>
            <a:endParaRPr lang="de-DE" dirty="0" smtClean="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sz="1200" kern="1200" dirty="0" smtClean="0">
                <a:solidFill>
                  <a:schemeClr val="tx1"/>
                </a:solidFill>
                <a:effectLst/>
                <a:latin typeface="Arial" charset="0"/>
                <a:ea typeface="+mn-ea"/>
                <a:cs typeface="+mn-cs"/>
              </a:rPr>
              <a:t>dabei sollen unter anderen die Kenngrößen Populationsgröße sowie </a:t>
            </a:r>
            <a:r>
              <a:rPr lang="de-DE" sz="1200" kern="1200" dirty="0" err="1" smtClean="0">
                <a:solidFill>
                  <a:schemeClr val="tx1"/>
                </a:solidFill>
                <a:effectLst/>
                <a:latin typeface="Arial" charset="0"/>
                <a:ea typeface="+mn-ea"/>
                <a:cs typeface="+mn-cs"/>
              </a:rPr>
              <a:t>Vorkommensgebiete</a:t>
            </a:r>
            <a:r>
              <a:rPr lang="de-DE" sz="1200" kern="1200" dirty="0" smtClean="0">
                <a:solidFill>
                  <a:schemeClr val="tx1"/>
                </a:solidFill>
                <a:effectLst/>
                <a:latin typeface="Arial" charset="0"/>
                <a:ea typeface="+mn-ea"/>
                <a:cs typeface="+mn-cs"/>
              </a:rPr>
              <a:t> erhoben werden. </a:t>
            </a:r>
            <a:r>
              <a:rPr lang="de-DE" sz="1200" kern="1200" dirty="0" smtClean="0">
                <a:solidFill>
                  <a:schemeClr val="tx1"/>
                </a:solidFill>
                <a:effectLst/>
                <a:latin typeface="Arial" charset="0"/>
                <a:ea typeface="+mn-ea"/>
                <a:cs typeface="+mn-cs"/>
                <a:sym typeface="Wingdings" panose="05000000000000000000" pitchFamily="2" charset="2"/>
              </a:rPr>
              <a:t> Ziel günstiger Erhaltungszustand</a:t>
            </a:r>
            <a:endParaRPr lang="de-DE" dirty="0" smtClean="0"/>
          </a:p>
          <a:p>
            <a:r>
              <a:rPr lang="de-DE" sz="1200" kern="1200" dirty="0" smtClean="0">
                <a:solidFill>
                  <a:schemeClr val="tx1"/>
                </a:solidFill>
                <a:effectLst/>
                <a:latin typeface="Arial" charset="0"/>
                <a:ea typeface="+mn-ea"/>
                <a:cs typeface="+mn-cs"/>
              </a:rPr>
              <a:t>-  für die Methodik so wie die Auswertung gibt es bundesweite Standards, die von allen Bundesländern angewandt werden</a:t>
            </a:r>
          </a:p>
          <a:p>
            <a:pPr marL="171450" indent="-171450">
              <a:buFontTx/>
              <a:buChar char="-"/>
            </a:pPr>
            <a:r>
              <a:rPr lang="de-DE" sz="1200" kern="1200" dirty="0" smtClean="0">
                <a:solidFill>
                  <a:schemeClr val="tx1"/>
                </a:solidFill>
                <a:effectLst/>
                <a:latin typeface="Arial" charset="0"/>
                <a:ea typeface="+mn-ea"/>
                <a:cs typeface="+mn-cs"/>
              </a:rPr>
              <a:t>das passive Monitoring findet kontinuierlich auf der gesamten Landesfläche statt und besteht aus der Erfassung, Überprüfung und Bewertung anfallender Hinweise und Beobachtungen ohne eine gezielte Hinweissuche.</a:t>
            </a:r>
          </a:p>
          <a:p>
            <a:pPr marL="171450" indent="-171450">
              <a:buFontTx/>
              <a:buChar char="-"/>
            </a:pPr>
            <a:r>
              <a:rPr lang="de-DE" sz="1200" kern="1200" dirty="0" smtClean="0">
                <a:solidFill>
                  <a:schemeClr val="tx1"/>
                </a:solidFill>
                <a:effectLst/>
                <a:latin typeface="Arial" charset="0"/>
                <a:ea typeface="+mn-ea"/>
                <a:cs typeface="+mn-cs"/>
              </a:rPr>
              <a:t>Die Hinweise gelangen über unterschiedlichste Wege zu uns: über das zentrale Wolfspostfach, die Wolfshotline oder auch durch</a:t>
            </a:r>
            <a:r>
              <a:rPr lang="de-DE" sz="1200" kern="1200" baseline="0" dirty="0" smtClean="0">
                <a:solidFill>
                  <a:schemeClr val="tx1"/>
                </a:solidFill>
                <a:effectLst/>
                <a:latin typeface="Arial" charset="0"/>
                <a:ea typeface="+mn-ea"/>
                <a:cs typeface="+mn-cs"/>
              </a:rPr>
              <a:t> Meldungen über Wolfsberaterinnen und Wolfsberater.</a:t>
            </a:r>
            <a:endParaRPr lang="de-DE" sz="1200" kern="1200" dirty="0" smtClean="0">
              <a:solidFill>
                <a:schemeClr val="tx1"/>
              </a:solidFill>
              <a:effectLst/>
              <a:latin typeface="Arial" charset="0"/>
              <a:ea typeface="+mn-ea"/>
              <a:cs typeface="+mn-cs"/>
            </a:endParaRPr>
          </a:p>
          <a:p>
            <a:r>
              <a:rPr lang="de-DE" sz="1200" kern="1200" dirty="0" smtClean="0">
                <a:solidFill>
                  <a:schemeClr val="tx1"/>
                </a:solidFill>
                <a:effectLst/>
                <a:latin typeface="Arial" charset="0"/>
                <a:ea typeface="+mn-ea"/>
                <a:cs typeface="+mn-cs"/>
              </a:rPr>
              <a:t>- dazu gehört beispielweise auch das zufällige Auffinden von Hinweisen wie Losungen oder Spuren. </a:t>
            </a:r>
          </a:p>
          <a:p>
            <a:r>
              <a:rPr lang="de-DE" sz="1200" kern="1200" dirty="0" smtClean="0">
                <a:solidFill>
                  <a:schemeClr val="tx1"/>
                </a:solidFill>
                <a:effectLst/>
                <a:latin typeface="Arial" charset="0"/>
                <a:ea typeface="+mn-ea"/>
                <a:cs typeface="+mn-cs"/>
              </a:rPr>
              <a:t>- das aktive Monitoring findet dort statt wo Wölfe sesshaft sind und eine permanente Besiedelung nachgewiesen ist.</a:t>
            </a:r>
          </a:p>
          <a:p>
            <a:pPr marL="171450" indent="-171450">
              <a:buFontTx/>
              <a:buChar char="-"/>
            </a:pPr>
            <a:r>
              <a:rPr lang="de-DE" sz="1200" kern="1200" dirty="0" smtClean="0">
                <a:solidFill>
                  <a:schemeClr val="tx1"/>
                </a:solidFill>
                <a:effectLst/>
                <a:latin typeface="Arial" charset="0"/>
                <a:ea typeface="+mn-ea"/>
                <a:cs typeface="+mn-cs"/>
              </a:rPr>
              <a:t>hier werden systematisch Hinweise gesammelt,</a:t>
            </a:r>
            <a:r>
              <a:rPr lang="de-DE" sz="1200" kern="1200" baseline="0" dirty="0" smtClean="0">
                <a:solidFill>
                  <a:schemeClr val="tx1"/>
                </a:solidFill>
                <a:effectLst/>
                <a:latin typeface="Arial" charset="0"/>
                <a:ea typeface="+mn-ea"/>
                <a:cs typeface="+mn-cs"/>
              </a:rPr>
              <a:t> </a:t>
            </a:r>
            <a:r>
              <a:rPr lang="de-DE" sz="1200" kern="1200" dirty="0" smtClean="0">
                <a:solidFill>
                  <a:schemeClr val="tx1"/>
                </a:solidFill>
                <a:effectLst/>
                <a:latin typeface="Arial" charset="0"/>
                <a:ea typeface="+mn-ea"/>
                <a:cs typeface="+mn-cs"/>
              </a:rPr>
              <a:t>dazu gehört beispielsweise das </a:t>
            </a:r>
            <a:r>
              <a:rPr lang="de-DE" sz="1200" kern="1200" dirty="0" err="1" smtClean="0">
                <a:solidFill>
                  <a:schemeClr val="tx1"/>
                </a:solidFill>
                <a:effectLst/>
                <a:latin typeface="Arial" charset="0"/>
                <a:ea typeface="+mn-ea"/>
                <a:cs typeface="+mn-cs"/>
              </a:rPr>
              <a:t>Fotofallenmonitoring</a:t>
            </a:r>
            <a:endParaRPr lang="de-DE" sz="1200" kern="1200" dirty="0" smtClean="0">
              <a:solidFill>
                <a:schemeClr val="tx1"/>
              </a:solidFill>
              <a:effectLst/>
              <a:latin typeface="Arial" charset="0"/>
              <a:ea typeface="+mn-ea"/>
              <a:cs typeface="+mn-cs"/>
            </a:endParaRPr>
          </a:p>
          <a:p>
            <a:pPr marL="171450" indent="-171450">
              <a:buFontTx/>
              <a:buChar char="-"/>
            </a:pPr>
            <a:r>
              <a:rPr lang="de-DE" dirty="0" smtClean="0"/>
              <a:t>Die Ergebnisse des</a:t>
            </a:r>
            <a:r>
              <a:rPr lang="de-DE" baseline="0" dirty="0" smtClean="0"/>
              <a:t> Monitorings </a:t>
            </a:r>
            <a:r>
              <a:rPr lang="de-DE" dirty="0" smtClean="0"/>
              <a:t>werden einmal im Jahr auf Bundesebene durch das </a:t>
            </a:r>
            <a:r>
              <a:rPr lang="de-DE" dirty="0" err="1" smtClean="0"/>
              <a:t>Bfn</a:t>
            </a:r>
            <a:r>
              <a:rPr lang="de-DE" dirty="0" smtClean="0"/>
              <a:t> zusammengetragen und dienen in ihrer Gesamtheit der FFH-Berichterstattung</a:t>
            </a:r>
          </a:p>
          <a:p>
            <a:pPr marL="171450" indent="-171450">
              <a:buFontTx/>
              <a:buChar char="-"/>
            </a:pPr>
            <a:endParaRPr lang="de-DE" dirty="0" smtClean="0"/>
          </a:p>
          <a:p>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1302862C-05D0-4155-BA54-637F92FF3115}" type="slidenum">
              <a:rPr lang="de-DE" altLang="de-DE" smtClean="0"/>
              <a:pPr>
                <a:defRPr/>
              </a:pPr>
              <a:t>4</a:t>
            </a:fld>
            <a:endParaRPr lang="de-DE" altLang="de-DE"/>
          </a:p>
        </p:txBody>
      </p:sp>
    </p:spTree>
    <p:extLst>
      <p:ext uri="{BB962C8B-B14F-4D97-AF65-F5344CB8AC3E}">
        <p14:creationId xmlns:p14="http://schemas.microsoft.com/office/powerpoint/2010/main" val="817832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smtClean="0"/>
          </a:p>
          <a:p>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1302862C-05D0-4155-BA54-637F92FF3115}" type="slidenum">
              <a:rPr lang="de-DE" altLang="de-DE" smtClean="0"/>
              <a:pPr>
                <a:defRPr/>
              </a:pPr>
              <a:t>5</a:t>
            </a:fld>
            <a:endParaRPr lang="de-DE" altLang="de-DE"/>
          </a:p>
        </p:txBody>
      </p:sp>
    </p:spTree>
    <p:extLst>
      <p:ext uri="{BB962C8B-B14F-4D97-AF65-F5344CB8AC3E}">
        <p14:creationId xmlns:p14="http://schemas.microsoft.com/office/powerpoint/2010/main" val="221976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a:t>
            </a:r>
            <a:r>
              <a:rPr lang="de-DE" dirty="0" err="1" smtClean="0"/>
              <a:t>Monitoringjahr</a:t>
            </a:r>
            <a:r>
              <a:rPr lang="de-DE" dirty="0" smtClean="0"/>
              <a:t> 2021/2022 gab es </a:t>
            </a:r>
            <a:r>
              <a:rPr lang="de-DE" b="1" dirty="0" smtClean="0"/>
              <a:t>161 Wolfsrudel </a:t>
            </a:r>
            <a:r>
              <a:rPr lang="de-DE" dirty="0" smtClean="0"/>
              <a:t>in Deutschland. Das geht aus den Erhebungen der Bundesländer hervor. Die amtlichen bestätigten deutschen Wolfszahlen haben das Bundesamt für Naturschutz (</a:t>
            </a:r>
            <a:r>
              <a:rPr lang="de-DE" dirty="0" err="1" smtClean="0"/>
              <a:t>BfN</a:t>
            </a:r>
            <a:r>
              <a:rPr lang="de-DE" dirty="0" smtClean="0"/>
              <a:t>) und die Dokumentations- und Beratungsstelle des Bundes zum Thema Wolf (DBBW) in Abstimmung mit den Ländern veröffentlicht.</a:t>
            </a:r>
          </a:p>
          <a:p>
            <a:endParaRPr lang="de-DE" dirty="0" smtClean="0"/>
          </a:p>
          <a:p>
            <a:r>
              <a:rPr lang="de-DE" dirty="0" smtClean="0"/>
              <a:t>161 Rudel</a:t>
            </a:r>
          </a:p>
          <a:p>
            <a:r>
              <a:rPr lang="de-DE" dirty="0" smtClean="0"/>
              <a:t>43 Paare</a:t>
            </a:r>
          </a:p>
          <a:p>
            <a:r>
              <a:rPr lang="de-DE" baseline="0" dirty="0" smtClean="0"/>
              <a:t>21 einzelne wölfe</a:t>
            </a:r>
          </a:p>
          <a:p>
            <a:endParaRPr lang="de-DE"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aseline="0" dirty="0" smtClean="0">
                <a:sym typeface="Wingdings" panose="05000000000000000000" pitchFamily="2" charset="2"/>
              </a:rPr>
              <a:t> </a:t>
            </a:r>
            <a:r>
              <a:rPr lang="de-DE" dirty="0" smtClean="0"/>
              <a:t>Wolfsvorkommen</a:t>
            </a:r>
            <a:r>
              <a:rPr lang="de-DE" baseline="0" dirty="0" smtClean="0"/>
              <a:t> vor allem im Osten, und Norden: Niedersachsen, Brandenburg, Sachsen, Sachsen-Anhalt</a:t>
            </a:r>
          </a:p>
          <a:p>
            <a:pPr marL="171450" indent="-171450">
              <a:buFont typeface="Wingdings" panose="05000000000000000000" pitchFamily="2" charset="2"/>
              <a:buChar char="à"/>
            </a:pPr>
            <a:r>
              <a:rPr lang="de-DE" baseline="0" dirty="0" smtClean="0">
                <a:sym typeface="Wingdings" panose="05000000000000000000" pitchFamily="2" charset="2"/>
              </a:rPr>
              <a:t>Zuerst von Osten nach Westen, eingewandert über Polen</a:t>
            </a:r>
          </a:p>
          <a:p>
            <a:pPr marL="171450" indent="-171450">
              <a:buFont typeface="Wingdings" panose="05000000000000000000" pitchFamily="2" charset="2"/>
              <a:buChar char="à"/>
            </a:pPr>
            <a:r>
              <a:rPr lang="de-DE" baseline="0" dirty="0" smtClean="0">
                <a:sym typeface="Wingdings" panose="05000000000000000000" pitchFamily="2" charset="2"/>
              </a:rPr>
              <a:t>Warum diese Gebiete nicht ganz klar, Vermutung:</a:t>
            </a:r>
          </a:p>
          <a:p>
            <a:pPr marL="0" indent="0">
              <a:buFont typeface="Wingdings" panose="05000000000000000000" pitchFamily="2" charset="2"/>
              <a:buNone/>
            </a:pPr>
            <a:r>
              <a:rPr lang="de-DE" baseline="0" dirty="0" smtClean="0">
                <a:sym typeface="Wingdings" panose="05000000000000000000" pitchFamily="2" charset="2"/>
              </a:rPr>
              <a:t>	bessere </a:t>
            </a:r>
            <a:r>
              <a:rPr lang="de-DE" baseline="0" dirty="0" err="1" smtClean="0">
                <a:sym typeface="Wingdings" panose="05000000000000000000" pitchFamily="2" charset="2"/>
              </a:rPr>
              <a:t>Querungsmöglichkeiten</a:t>
            </a:r>
            <a:r>
              <a:rPr lang="de-DE" baseline="0" dirty="0" smtClean="0">
                <a:sym typeface="Wingdings" panose="05000000000000000000" pitchFamily="2" charset="2"/>
              </a:rPr>
              <a:t> in diese Richtung (Autobahnbrücken, etc.)</a:t>
            </a:r>
          </a:p>
          <a:p>
            <a:pPr marL="0" indent="0">
              <a:buFont typeface="Wingdings" panose="05000000000000000000" pitchFamily="2" charset="2"/>
              <a:buNone/>
            </a:pPr>
            <a:r>
              <a:rPr lang="de-DE" dirty="0" smtClean="0"/>
              <a:t>	ggfs. Richtung Süden eher verunfallt</a:t>
            </a:r>
          </a:p>
          <a:p>
            <a:pPr marL="0" indent="0">
              <a:buFont typeface="Wingdings" panose="05000000000000000000" pitchFamily="2" charset="2"/>
              <a:buNone/>
            </a:pPr>
            <a:r>
              <a:rPr lang="de-DE" dirty="0" smtClean="0"/>
              <a:t>	Aufwachsen auf Truppen Übungsplätzen, ggfs. bevorzugen von</a:t>
            </a:r>
            <a:r>
              <a:rPr lang="de-DE" baseline="0" dirty="0" smtClean="0"/>
              <a:t> </a:t>
            </a:r>
            <a:r>
              <a:rPr lang="de-DE" dirty="0" smtClean="0"/>
              <a:t>Heidelandschaften</a:t>
            </a:r>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7</a:t>
            </a:fld>
            <a:endParaRPr lang="de-DE" altLang="de-DE"/>
          </a:p>
        </p:txBody>
      </p:sp>
    </p:spTree>
    <p:extLst>
      <p:ext uri="{BB962C8B-B14F-4D97-AF65-F5344CB8AC3E}">
        <p14:creationId xmlns:p14="http://schemas.microsoft.com/office/powerpoint/2010/main" val="65640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Territorien in Hessen aus MJ 2021/2022 + laufendem MJ 2022/2023  </a:t>
            </a:r>
          </a:p>
          <a:p>
            <a:endParaRPr lang="de-DE" dirty="0" smtClean="0"/>
          </a:p>
          <a:p>
            <a:pPr marL="171450" indent="-171450">
              <a:buFontTx/>
              <a:buChar char="-"/>
            </a:pPr>
            <a:r>
              <a:rPr lang="de-DE" b="1" dirty="0" smtClean="0"/>
              <a:t>Rüdesheim</a:t>
            </a:r>
            <a:r>
              <a:rPr lang="de-DE" b="1" baseline="0" dirty="0" smtClean="0"/>
              <a:t> (</a:t>
            </a:r>
            <a:r>
              <a:rPr lang="de-DE" b="1" dirty="0" smtClean="0"/>
              <a:t>Rheingau-Taunus-Kreis): </a:t>
            </a:r>
            <a:r>
              <a:rPr lang="de-DE" dirty="0" smtClean="0"/>
              <a:t>Rudel, Abwanderungen von Nachkommen in andere Bundesländer bereits bestätigt</a:t>
            </a:r>
            <a:endParaRPr lang="de-DE" baseline="0" dirty="0" smtClean="0"/>
          </a:p>
          <a:p>
            <a:pPr marL="171450" indent="-171450">
              <a:buFontTx/>
              <a:buChar char="-"/>
            </a:pPr>
            <a:r>
              <a:rPr lang="de-DE" b="1" baseline="0" dirty="0" smtClean="0"/>
              <a:t>Butzbach </a:t>
            </a:r>
            <a:r>
              <a:rPr lang="de-DE" b="1" baseline="0" dirty="0" smtClean="0">
                <a:sym typeface="Wingdings" panose="05000000000000000000" pitchFamily="2" charset="2"/>
              </a:rPr>
              <a:t> </a:t>
            </a:r>
            <a:r>
              <a:rPr lang="de-DE" sz="1200" kern="1200" dirty="0" smtClean="0">
                <a:solidFill>
                  <a:schemeClr val="tx1"/>
                </a:solidFill>
                <a:latin typeface="Arial" charset="0"/>
                <a:ea typeface="+mn-ea"/>
                <a:cs typeface="+mn-cs"/>
                <a:sym typeface="Wingdings" panose="05000000000000000000" pitchFamily="2" charset="2"/>
              </a:rPr>
              <a:t>Einzeltier, Rüde GW 2554m</a:t>
            </a:r>
            <a:r>
              <a:rPr lang="de-DE" sz="1200" kern="1200" baseline="0" dirty="0" smtClean="0">
                <a:solidFill>
                  <a:schemeClr val="tx1"/>
                </a:solidFill>
                <a:latin typeface="Arial" charset="0"/>
                <a:ea typeface="+mn-ea"/>
                <a:cs typeface="+mn-cs"/>
                <a:sym typeface="Wingdings" panose="05000000000000000000" pitchFamily="2" charset="2"/>
              </a:rPr>
              <a:t>  wurde auch an Nutztieren in LDK und LM-WEL nachgewiesen</a:t>
            </a:r>
            <a:endParaRPr lang="de-DE" sz="1200" kern="1200" dirty="0" smtClean="0">
              <a:solidFill>
                <a:schemeClr val="tx1"/>
              </a:solidFill>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b="1" dirty="0" smtClean="0"/>
              <a:t>Wildflecken (Rhön):</a:t>
            </a:r>
            <a:r>
              <a:rPr lang="de-DE" dirty="0" smtClean="0"/>
              <a:t> Rudel, mit mind. 4 Welpen</a:t>
            </a:r>
            <a:r>
              <a:rPr lang="de-DE" baseline="0" dirty="0" smtClean="0"/>
              <a:t> von 2022</a:t>
            </a:r>
            <a:endParaRPr lang="de-DE" dirty="0" smtClean="0"/>
          </a:p>
          <a:p>
            <a:pPr marL="171450" indent="-171450">
              <a:buFontTx/>
              <a:buChar char="-"/>
            </a:pPr>
            <a:r>
              <a:rPr lang="de-DE" b="1" dirty="0" smtClean="0"/>
              <a:t>Ludwigsau</a:t>
            </a:r>
            <a:r>
              <a:rPr lang="de-DE" b="1" baseline="0" dirty="0" smtClean="0"/>
              <a:t> (</a:t>
            </a:r>
            <a:r>
              <a:rPr lang="de-DE" b="1" dirty="0" smtClean="0"/>
              <a:t>Kreis Hersfeld-Rotenburg): </a:t>
            </a:r>
            <a:r>
              <a:rPr lang="de-DE" b="0" dirty="0" smtClean="0"/>
              <a:t>Paar</a:t>
            </a:r>
            <a:r>
              <a:rPr lang="de-DE" b="0" baseline="0" dirty="0" smtClean="0"/>
              <a:t> </a:t>
            </a:r>
            <a:r>
              <a:rPr lang="de-DE" b="0" baseline="0" dirty="0" smtClean="0">
                <a:sym typeface="Wingdings" panose="05000000000000000000" pitchFamily="2" charset="2"/>
              </a:rPr>
              <a:t> noch kein </a:t>
            </a:r>
            <a:r>
              <a:rPr lang="de-DE" b="0" baseline="0" dirty="0" err="1" smtClean="0">
                <a:sym typeface="Wingdings" panose="05000000000000000000" pitchFamily="2" charset="2"/>
              </a:rPr>
              <a:t>genet</a:t>
            </a:r>
            <a:r>
              <a:rPr lang="de-DE" b="0" baseline="0" dirty="0" smtClean="0">
                <a:sym typeface="Wingdings" panose="05000000000000000000" pitchFamily="2" charset="2"/>
              </a:rPr>
              <a:t>. Nachweis in diesem MJ, noch kein Repro-Nachweis, Fähe bestätigt</a:t>
            </a:r>
          </a:p>
          <a:p>
            <a:pPr marL="171450" indent="-171450">
              <a:buFontTx/>
              <a:buChar char="-"/>
            </a:pPr>
            <a:r>
              <a:rPr lang="de-DE" sz="1200" b="1" kern="1200" dirty="0" smtClean="0">
                <a:solidFill>
                  <a:schemeClr val="tx1"/>
                </a:solidFill>
                <a:latin typeface="Arial" charset="0"/>
                <a:ea typeface="+mn-ea"/>
                <a:cs typeface="+mn-cs"/>
                <a:sym typeface="Wingdings" panose="05000000000000000000" pitchFamily="2" charset="2"/>
              </a:rPr>
              <a:t>Spangenberg</a:t>
            </a:r>
            <a:r>
              <a:rPr lang="de-DE" b="0" baseline="0" dirty="0" smtClean="0">
                <a:sym typeface="Wingdings" panose="05000000000000000000" pitchFamily="2" charset="2"/>
              </a:rPr>
              <a:t>  Einzeltier</a:t>
            </a:r>
          </a:p>
          <a:p>
            <a:pPr marL="171450" indent="-171450">
              <a:buFontTx/>
              <a:buChar char="-"/>
            </a:pPr>
            <a:r>
              <a:rPr lang="de-DE" sz="1200" b="1" kern="1200" dirty="0" err="1" smtClean="0">
                <a:solidFill>
                  <a:schemeClr val="tx1"/>
                </a:solidFill>
                <a:latin typeface="Arial" charset="0"/>
                <a:ea typeface="+mn-ea"/>
                <a:cs typeface="+mn-cs"/>
                <a:sym typeface="Wingdings" panose="05000000000000000000" pitchFamily="2" charset="2"/>
              </a:rPr>
              <a:t>Waldkappel</a:t>
            </a:r>
            <a:r>
              <a:rPr lang="de-DE" b="0" baseline="0" dirty="0" smtClean="0">
                <a:sym typeface="Wingdings" panose="05000000000000000000" pitchFamily="2" charset="2"/>
              </a:rPr>
              <a:t>  Rudel</a:t>
            </a:r>
            <a:endParaRPr lang="de-DE"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smtClean="0"/>
              <a:t>(</a:t>
            </a:r>
            <a:r>
              <a:rPr lang="de-DE" b="1" dirty="0" err="1" smtClean="0"/>
              <a:t>Stölzinger</a:t>
            </a:r>
            <a:r>
              <a:rPr lang="de-DE" b="1" dirty="0" smtClean="0"/>
              <a:t> Gebirge (Nordhessen): </a:t>
            </a:r>
            <a:r>
              <a:rPr lang="de-DE" b="0" dirty="0" smtClean="0"/>
              <a:t>Einzeltier </a:t>
            </a:r>
            <a:r>
              <a:rPr lang="de-DE" b="0" dirty="0" smtClean="0">
                <a:sym typeface="Wingdings" panose="05000000000000000000" pitchFamily="2" charset="2"/>
              </a:rPr>
              <a:t> im Bereich </a:t>
            </a:r>
            <a:r>
              <a:rPr lang="de-DE" dirty="0" smtClean="0"/>
              <a:t>Repro mit mind. 5 Welpen</a:t>
            </a:r>
            <a:r>
              <a:rPr lang="de-DE" baseline="0" dirty="0" smtClean="0"/>
              <a:t> von </a:t>
            </a:r>
            <a:r>
              <a:rPr lang="de-DE" dirty="0" smtClean="0"/>
              <a:t>2022,</a:t>
            </a:r>
            <a:r>
              <a:rPr lang="de-DE" baseline="0" dirty="0" smtClean="0"/>
              <a:t> Zugehörigkeit unklar, erlischt falls kein weiterer Nachweis im laufenden </a:t>
            </a:r>
            <a:r>
              <a:rPr lang="de-DE" baseline="0" dirty="0" err="1" smtClean="0"/>
              <a:t>Monitoringjahr</a:t>
            </a:r>
            <a:r>
              <a:rPr lang="de-DE" baseline="0" dirty="0" smtClean="0"/>
              <a:t>)</a:t>
            </a:r>
            <a:endParaRPr lang="de-DE" b="1" dirty="0" smtClean="0"/>
          </a:p>
          <a:p>
            <a:pPr marL="0" indent="0">
              <a:buFontTx/>
              <a:buNone/>
            </a:pPr>
            <a:endParaRPr lang="de-DE" dirty="0" smtClean="0"/>
          </a:p>
          <a:p>
            <a:r>
              <a:rPr lang="de-DE" b="0" dirty="0" smtClean="0"/>
              <a:t>(</a:t>
            </a:r>
            <a:r>
              <a:rPr lang="de-DE" b="1" dirty="0" smtClean="0"/>
              <a:t>-</a:t>
            </a:r>
            <a:r>
              <a:rPr lang="de-DE" b="1" baseline="0" dirty="0" smtClean="0"/>
              <a:t> </a:t>
            </a:r>
            <a:r>
              <a:rPr lang="de-DE" b="1" dirty="0" err="1" smtClean="0"/>
              <a:t>Zella</a:t>
            </a:r>
            <a:r>
              <a:rPr lang="de-DE" b="1" dirty="0" smtClean="0"/>
              <a:t>/Rhön: </a:t>
            </a:r>
            <a:r>
              <a:rPr lang="de-DE" dirty="0" smtClean="0"/>
              <a:t>länderübergreifend mit </a:t>
            </a:r>
            <a:r>
              <a:rPr lang="de-DE" u="sng" dirty="0" smtClean="0"/>
              <a:t>Thüringen</a:t>
            </a:r>
            <a:r>
              <a:rPr lang="de-DE" dirty="0" smtClean="0"/>
              <a:t> und Bayern: </a:t>
            </a:r>
            <a:r>
              <a:rPr lang="de-DE" dirty="0" err="1" smtClean="0"/>
              <a:t>terr</a:t>
            </a:r>
            <a:r>
              <a:rPr lang="de-DE" dirty="0" smtClean="0"/>
              <a:t>. Wölfin, Hybridwelpen in laufendem MJ 2022 nachgewiesen, gemäß </a:t>
            </a:r>
            <a:r>
              <a:rPr lang="de-DE" dirty="0" err="1" smtClean="0"/>
              <a:t>BNatschG</a:t>
            </a:r>
            <a:r>
              <a:rPr lang="de-DE" dirty="0" smtClean="0"/>
              <a:t> sollen Welpen aus Natur entnommen werden)</a:t>
            </a:r>
          </a:p>
          <a:p>
            <a:endParaRPr lang="de-DE" baseline="0"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8</a:t>
            </a:fld>
            <a:endParaRPr lang="de-DE" altLang="de-DE"/>
          </a:p>
        </p:txBody>
      </p:sp>
    </p:spTree>
    <p:extLst>
      <p:ext uri="{BB962C8B-B14F-4D97-AF65-F5344CB8AC3E}">
        <p14:creationId xmlns:p14="http://schemas.microsoft.com/office/powerpoint/2010/main" val="136533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smtClean="0"/>
              <a:t>In</a:t>
            </a:r>
            <a:r>
              <a:rPr lang="de-DE" baseline="0" dirty="0" smtClean="0"/>
              <a:t> den Kreisen insgesamt 53 Hinweise im laufenden </a:t>
            </a:r>
            <a:r>
              <a:rPr lang="de-DE" baseline="0" dirty="0" err="1" smtClean="0"/>
              <a:t>Monitoringjahr</a:t>
            </a:r>
            <a:r>
              <a:rPr lang="de-DE" baseline="0" dirty="0" smtClean="0"/>
              <a:t> eingegangen, davon 8 als gesicherter Nachweis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aseline="0" dirty="0" smtClean="0">
              <a:sym typeface="Wingdings" panose="05000000000000000000"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aseline="0" dirty="0" smtClean="0">
                <a:sym typeface="Wingdings" panose="05000000000000000000" pitchFamily="2" charset="2"/>
              </a:rPr>
              <a:t>Insgesamt wurden im laufenden </a:t>
            </a:r>
            <a:r>
              <a:rPr lang="de-DE" baseline="0" dirty="0" err="1" smtClean="0">
                <a:sym typeface="Wingdings" panose="05000000000000000000" pitchFamily="2" charset="2"/>
              </a:rPr>
              <a:t>Monitoringjahr</a:t>
            </a:r>
            <a:r>
              <a:rPr lang="de-DE" baseline="0" dirty="0" smtClean="0">
                <a:sym typeface="Wingdings" panose="05000000000000000000" pitchFamily="2" charset="2"/>
              </a:rPr>
              <a:t> 2 Individuen genetisch bestimmt  GW 2554m (territorialer Rüde aus dem Territorium Butzbach) und GW 2479f (wird bei der nächsten Individualisierung territorial)  Tiere sind Geschwister aus dem </a:t>
            </a:r>
            <a:r>
              <a:rPr lang="de-DE" baseline="0" dirty="0" err="1" smtClean="0">
                <a:sym typeface="Wingdings" panose="05000000000000000000" pitchFamily="2" charset="2"/>
              </a:rPr>
              <a:t>Leuscheider</a:t>
            </a:r>
            <a:r>
              <a:rPr lang="de-DE" baseline="0" dirty="0" smtClean="0">
                <a:sym typeface="Wingdings" panose="05000000000000000000" pitchFamily="2" charset="2"/>
              </a:rPr>
              <a:t> Rudel in Rheinland-Pfalz</a:t>
            </a:r>
            <a:endParaRPr lang="de-DE"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aseline="0" dirty="0" smtClean="0">
              <a:sym typeface="Wingdings" panose="05000000000000000000" pitchFamily="2" charset="2"/>
            </a:endParaRPr>
          </a:p>
          <a:p>
            <a:endParaRPr lang="de-DE" baseline="0" dirty="0" smtClean="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9</a:t>
            </a:fld>
            <a:endParaRPr lang="de-DE" altLang="de-DE"/>
          </a:p>
        </p:txBody>
      </p:sp>
    </p:spTree>
    <p:extLst>
      <p:ext uri="{BB962C8B-B14F-4D97-AF65-F5344CB8AC3E}">
        <p14:creationId xmlns:p14="http://schemas.microsoft.com/office/powerpoint/2010/main" val="1371193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10</a:t>
            </a:fld>
            <a:endParaRPr lang="de-DE" altLang="de-DE"/>
          </a:p>
        </p:txBody>
      </p:sp>
    </p:spTree>
    <p:extLst>
      <p:ext uri="{BB962C8B-B14F-4D97-AF65-F5344CB8AC3E}">
        <p14:creationId xmlns:p14="http://schemas.microsoft.com/office/powerpoint/2010/main" val="12630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baseline="0" dirty="0" smtClean="0"/>
              <a:t>Im wildreichen Deutschland macht das Schalenwild den größten Teil der Beutetiere aus </a:t>
            </a:r>
            <a:r>
              <a:rPr lang="de-DE" baseline="0" dirty="0" smtClean="0">
                <a:sym typeface="Wingdings" panose="05000000000000000000" pitchFamily="2" charset="2"/>
              </a:rPr>
              <a:t> Belege aus Nahrungsanalysen in den verschiedenen Bundesländern</a:t>
            </a:r>
            <a:endParaRPr lang="de-DE" baseline="0" dirty="0" smtClean="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dirty="0" smtClean="0"/>
              <a:t>Nahrungsanalyse aus Losungsproben</a:t>
            </a:r>
            <a:r>
              <a:rPr lang="de-DE" baseline="0" dirty="0" smtClean="0"/>
              <a:t> von ganz Sachsen</a:t>
            </a:r>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pPr>
              <a:defRPr/>
            </a:pPr>
            <a:fld id="{37717000-A1D5-41A5-9441-9D95320F4978}" type="slidenum">
              <a:rPr lang="de-DE" altLang="de-DE" smtClean="0"/>
              <a:pPr>
                <a:defRPr/>
              </a:pPr>
              <a:t>11</a:t>
            </a:fld>
            <a:endParaRPr lang="de-DE" altLang="de-DE"/>
          </a:p>
        </p:txBody>
      </p:sp>
    </p:spTree>
    <p:extLst>
      <p:ext uri="{BB962C8B-B14F-4D97-AF65-F5344CB8AC3E}">
        <p14:creationId xmlns:p14="http://schemas.microsoft.com/office/powerpoint/2010/main" val="1849885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eite">
    <p:spTree>
      <p:nvGrpSpPr>
        <p:cNvPr id="1" name=""/>
        <p:cNvGrpSpPr/>
        <p:nvPr/>
      </p:nvGrpSpPr>
      <p:grpSpPr>
        <a:xfrm>
          <a:off x="0" y="0"/>
          <a:ext cx="0" cy="0"/>
          <a:chOff x="0" y="0"/>
          <a:chExt cx="0" cy="0"/>
        </a:xfrm>
      </p:grpSpPr>
      <p:sp>
        <p:nvSpPr>
          <p:cNvPr id="4" name="Rectangle 2"/>
          <p:cNvSpPr>
            <a:spLocks noChangeArrowheads="1"/>
          </p:cNvSpPr>
          <p:nvPr/>
        </p:nvSpPr>
        <p:spPr bwMode="auto">
          <a:xfrm>
            <a:off x="4195763" y="2714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defRPr/>
            </a:pPr>
            <a:endParaRPr lang="de-DE" altLang="de-DE" smtClean="0"/>
          </a:p>
        </p:txBody>
      </p:sp>
      <p:pic>
        <p:nvPicPr>
          <p:cNvPr id="5" name="Picture 4" descr="Streifen" title="Corsporate-Design Land Hess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essenmarke" title="Hessen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377825"/>
            <a:ext cx="6381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descr="Hessisches Landesamt für Naturschutz, Umwelt und Geologie" title="Kopfzeile"/>
          <p:cNvSpPr txBox="1">
            <a:spLocks noChangeArrowheads="1"/>
          </p:cNvSpPr>
          <p:nvPr/>
        </p:nvSpPr>
        <p:spPr bwMode="auto">
          <a:xfrm>
            <a:off x="533400" y="296863"/>
            <a:ext cx="4725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defRPr/>
            </a:pPr>
            <a:r>
              <a:rPr lang="de-DE" altLang="de-DE" sz="1200" b="1" dirty="0" smtClean="0">
                <a:solidFill>
                  <a:srgbClr val="244894"/>
                </a:solidFill>
              </a:rPr>
              <a:t>Hessisches Landesamt für Naturschutz, Umwelt und Geologie</a:t>
            </a:r>
          </a:p>
        </p:txBody>
      </p:sp>
      <p:sp>
        <p:nvSpPr>
          <p:cNvPr id="10" name="Titel 1"/>
          <p:cNvSpPr>
            <a:spLocks noGrp="1"/>
          </p:cNvSpPr>
          <p:nvPr>
            <p:ph type="title"/>
          </p:nvPr>
        </p:nvSpPr>
        <p:spPr>
          <a:xfrm>
            <a:off x="457200" y="1509713"/>
            <a:ext cx="8229600" cy="1143000"/>
          </a:xfrm>
          <a:prstGeom prst="rect">
            <a:avLst/>
          </a:prstGeom>
        </p:spPr>
        <p:txBody>
          <a:bodyPr/>
          <a:lstStyle>
            <a:lvl1pPr>
              <a:defRPr>
                <a:latin typeface="Avenir demi"/>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8093397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2"/>
          <p:cNvSpPr>
            <a:spLocks noGrp="1" noChangeArrowheads="1"/>
          </p:cNvSpPr>
          <p:nvPr>
            <p:ph type="sldNum" sz="quarter" idx="10"/>
          </p:nvPr>
        </p:nvSpPr>
        <p:spPr>
          <a:ln/>
        </p:spPr>
        <p:txBody>
          <a:bodyPr/>
          <a:lstStyle>
            <a:lvl1pPr>
              <a:defRPr/>
            </a:lvl1pPr>
          </a:lstStyle>
          <a:p>
            <a:pPr>
              <a:defRPr/>
            </a:pPr>
            <a:fld id="{6AB4A5DF-E5F0-4EF3-B506-8E29276FE7D8}" type="slidenum">
              <a:rPr lang="it-IT" altLang="de-DE"/>
              <a:pPr>
                <a:defRPr/>
              </a:pPr>
              <a:t>‹Nr.›</a:t>
            </a:fld>
            <a:endParaRPr lang="it-IT" altLang="de-DE"/>
          </a:p>
        </p:txBody>
      </p:sp>
      <p:sp>
        <p:nvSpPr>
          <p:cNvPr id="6" name="Rectangle 8"/>
          <p:cNvSpPr>
            <a:spLocks noGrp="1" noChangeArrowheads="1"/>
          </p:cNvSpPr>
          <p:nvPr>
            <p:ph type="dt" sz="half" idx="11"/>
          </p:nvPr>
        </p:nvSpPr>
        <p:spPr>
          <a:xfrm>
            <a:off x="5791200" y="293688"/>
            <a:ext cx="2940050" cy="381000"/>
          </a:xfrm>
          <a:prstGeom prst="rect">
            <a:avLst/>
          </a:prstGeom>
          <a:ln/>
        </p:spPr>
        <p:txBody>
          <a:bodyPr/>
          <a:lstStyle>
            <a:lvl1pPr>
              <a:defRPr/>
            </a:lvl1pPr>
          </a:lstStyle>
          <a:p>
            <a:pPr>
              <a:defRPr/>
            </a:pPr>
            <a:endParaRPr lang="it-IT"/>
          </a:p>
        </p:txBody>
      </p:sp>
    </p:spTree>
    <p:extLst>
      <p:ext uri="{BB962C8B-B14F-4D97-AF65-F5344CB8AC3E}">
        <p14:creationId xmlns:p14="http://schemas.microsoft.com/office/powerpoint/2010/main" val="16471722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2"/>
          <p:cNvSpPr>
            <a:spLocks noGrp="1" noChangeArrowheads="1"/>
          </p:cNvSpPr>
          <p:nvPr>
            <p:ph type="sldNum" sz="quarter" idx="10"/>
          </p:nvPr>
        </p:nvSpPr>
        <p:spPr>
          <a:ln/>
        </p:spPr>
        <p:txBody>
          <a:bodyPr/>
          <a:lstStyle>
            <a:lvl1pPr>
              <a:defRPr/>
            </a:lvl1pPr>
          </a:lstStyle>
          <a:p>
            <a:pPr>
              <a:defRPr/>
            </a:pPr>
            <a:fld id="{C32DF571-5AAB-45CB-9B01-3E680FD77C74}" type="slidenum">
              <a:rPr lang="it-IT" altLang="de-DE"/>
              <a:pPr>
                <a:defRPr/>
              </a:pPr>
              <a:t>‹Nr.›</a:t>
            </a:fld>
            <a:endParaRPr lang="it-IT" altLang="de-DE"/>
          </a:p>
        </p:txBody>
      </p:sp>
      <p:sp>
        <p:nvSpPr>
          <p:cNvPr id="6" name="Rectangle 8"/>
          <p:cNvSpPr>
            <a:spLocks noGrp="1" noChangeArrowheads="1"/>
          </p:cNvSpPr>
          <p:nvPr>
            <p:ph type="dt" sz="half" idx="11"/>
          </p:nvPr>
        </p:nvSpPr>
        <p:spPr>
          <a:xfrm>
            <a:off x="5791200" y="293688"/>
            <a:ext cx="2940050" cy="381000"/>
          </a:xfrm>
          <a:prstGeom prst="rect">
            <a:avLst/>
          </a:prstGeom>
          <a:ln/>
        </p:spPr>
        <p:txBody>
          <a:bodyPr/>
          <a:lstStyle>
            <a:lvl1pPr>
              <a:defRPr/>
            </a:lvl1pPr>
          </a:lstStyle>
          <a:p>
            <a:pPr>
              <a:defRPr/>
            </a:pPr>
            <a:endParaRPr lang="it-IT"/>
          </a:p>
        </p:txBody>
      </p:sp>
    </p:spTree>
    <p:extLst>
      <p:ext uri="{BB962C8B-B14F-4D97-AF65-F5344CB8AC3E}">
        <p14:creationId xmlns:p14="http://schemas.microsoft.com/office/powerpoint/2010/main" val="28242357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2"/>
          <p:cNvSpPr>
            <a:spLocks noGrp="1" noChangeArrowheads="1"/>
          </p:cNvSpPr>
          <p:nvPr>
            <p:ph type="sldNum" sz="quarter" idx="10"/>
          </p:nvPr>
        </p:nvSpPr>
        <p:spPr>
          <a:ln/>
        </p:spPr>
        <p:txBody>
          <a:bodyPr/>
          <a:lstStyle>
            <a:lvl1pPr>
              <a:defRPr/>
            </a:lvl1pPr>
          </a:lstStyle>
          <a:p>
            <a:pPr>
              <a:defRPr/>
            </a:pPr>
            <a:fld id="{83E04516-993B-4DEE-AB04-384017C509D5}" type="slidenum">
              <a:rPr lang="it-IT" altLang="de-DE"/>
              <a:pPr>
                <a:defRPr/>
              </a:pPr>
              <a:t>‹Nr.›</a:t>
            </a:fld>
            <a:endParaRPr lang="it-IT" altLang="de-DE"/>
          </a:p>
        </p:txBody>
      </p:sp>
      <p:sp>
        <p:nvSpPr>
          <p:cNvPr id="5" name="Rectangle 8"/>
          <p:cNvSpPr>
            <a:spLocks noGrp="1" noChangeArrowheads="1"/>
          </p:cNvSpPr>
          <p:nvPr>
            <p:ph type="dt" sz="half" idx="11"/>
          </p:nvPr>
        </p:nvSpPr>
        <p:spPr>
          <a:xfrm>
            <a:off x="5791200" y="293688"/>
            <a:ext cx="2940050" cy="381000"/>
          </a:xfrm>
          <a:prstGeom prst="rect">
            <a:avLst/>
          </a:prstGeom>
          <a:ln/>
        </p:spPr>
        <p:txBody>
          <a:bodyPr/>
          <a:lstStyle>
            <a:lvl1pPr>
              <a:defRPr/>
            </a:lvl1pPr>
          </a:lstStyle>
          <a:p>
            <a:pPr>
              <a:defRPr/>
            </a:pPr>
            <a:endParaRPr lang="it-IT"/>
          </a:p>
        </p:txBody>
      </p:sp>
    </p:spTree>
    <p:extLst>
      <p:ext uri="{BB962C8B-B14F-4D97-AF65-F5344CB8AC3E}">
        <p14:creationId xmlns:p14="http://schemas.microsoft.com/office/powerpoint/2010/main" val="379614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827088"/>
            <a:ext cx="7418784" cy="742948"/>
          </a:xfrm>
        </p:spPr>
        <p:txBody>
          <a:bodyPr/>
          <a:lstStyle>
            <a:lvl1pPr>
              <a:defRPr sz="2400"/>
            </a:lvl1pPr>
          </a:lstStyle>
          <a:p>
            <a:r>
              <a:rPr lang="de-DE" dirty="0" smtClean="0"/>
              <a:t>Überschrift</a:t>
            </a:r>
            <a:endParaRPr lang="de-DE" dirty="0"/>
          </a:p>
        </p:txBody>
      </p:sp>
      <p:sp>
        <p:nvSpPr>
          <p:cNvPr id="3" name="Inhaltsplatzhalter 2"/>
          <p:cNvSpPr>
            <a:spLocks noGrp="1"/>
          </p:cNvSpPr>
          <p:nvPr>
            <p:ph idx="1"/>
          </p:nvPr>
        </p:nvSpPr>
        <p:spPr>
          <a:xfrm>
            <a:off x="609600" y="1899255"/>
            <a:ext cx="7418784" cy="4114800"/>
          </a:xfrm>
        </p:spPr>
        <p:txBody>
          <a:bodyPr/>
          <a:lstStyle>
            <a:lvl1pPr>
              <a:defRPr sz="2400"/>
            </a:lvl1pPr>
            <a:lvl2pPr>
              <a:defRPr sz="2200"/>
            </a:lvl2pPr>
            <a:lvl3pPr>
              <a:defRPr sz="2000"/>
            </a:lvl3pPr>
            <a:lvl4pPr>
              <a:defRPr i="1"/>
            </a:lvl4pPr>
            <a:lvl5pPr>
              <a:defRPr sz="18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59754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9FCD1657-9512-42CB-9500-BB90FF8AF666}" type="slidenum">
              <a:rPr lang="de-DE" altLang="de-DE"/>
              <a:pPr>
                <a:defRPr/>
              </a:pPr>
              <a:t>‹Nr.›</a:t>
            </a:fld>
            <a:endParaRPr lang="de-DE" altLang="de-DE"/>
          </a:p>
        </p:txBody>
      </p:sp>
    </p:spTree>
    <p:extLst>
      <p:ext uri="{BB962C8B-B14F-4D97-AF65-F5344CB8AC3E}">
        <p14:creationId xmlns:p14="http://schemas.microsoft.com/office/powerpoint/2010/main" val="683029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D040BA9D-B4F2-4178-B7D2-08B867FE04F8}" type="slidenum">
              <a:rPr lang="de-DE" altLang="de-DE"/>
              <a:pPr>
                <a:defRPr/>
              </a:pPr>
              <a:t>‹Nr.›</a:t>
            </a:fld>
            <a:endParaRPr lang="de-DE" altLang="de-DE"/>
          </a:p>
        </p:txBody>
      </p:sp>
    </p:spTree>
    <p:extLst>
      <p:ext uri="{BB962C8B-B14F-4D97-AF65-F5344CB8AC3E}">
        <p14:creationId xmlns:p14="http://schemas.microsoft.com/office/powerpoint/2010/main" val="37478858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20D5BE9-634F-4239-89E0-81231D0DC06C}" type="slidenum">
              <a:rPr lang="de-DE" altLang="de-DE"/>
              <a:pPr>
                <a:defRPr/>
              </a:pPr>
              <a:t>‹Nr.›</a:t>
            </a:fld>
            <a:endParaRPr lang="de-DE" altLang="de-DE"/>
          </a:p>
        </p:txBody>
      </p:sp>
    </p:spTree>
    <p:extLst>
      <p:ext uri="{BB962C8B-B14F-4D97-AF65-F5344CB8AC3E}">
        <p14:creationId xmlns:p14="http://schemas.microsoft.com/office/powerpoint/2010/main" val="10880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4C6F99C6-FF3B-4666-B628-90E31C4023FF}" type="slidenum">
              <a:rPr lang="de-DE" altLang="de-DE"/>
              <a:pPr>
                <a:defRPr/>
              </a:pPr>
              <a:t>‹Nr.›</a:t>
            </a:fld>
            <a:endParaRPr lang="de-DE" altLang="de-DE"/>
          </a:p>
        </p:txBody>
      </p:sp>
    </p:spTree>
    <p:extLst>
      <p:ext uri="{BB962C8B-B14F-4D97-AF65-F5344CB8AC3E}">
        <p14:creationId xmlns:p14="http://schemas.microsoft.com/office/powerpoint/2010/main" val="70483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C55AFCAB-E05F-4E58-B4C7-99ED9BCAE63D}" type="slidenum">
              <a:rPr lang="de-DE" altLang="de-DE"/>
              <a:pPr>
                <a:defRPr/>
              </a:pPr>
              <a:t>‹Nr.›</a:t>
            </a:fld>
            <a:endParaRPr lang="de-DE" altLang="de-DE"/>
          </a:p>
        </p:txBody>
      </p:sp>
    </p:spTree>
    <p:extLst>
      <p:ext uri="{BB962C8B-B14F-4D97-AF65-F5344CB8AC3E}">
        <p14:creationId xmlns:p14="http://schemas.microsoft.com/office/powerpoint/2010/main" val="1379230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C7F410E4-1C6C-4CCC-BE99-0E8A27614900}" type="slidenum">
              <a:rPr lang="de-DE" altLang="de-DE"/>
              <a:pPr>
                <a:defRPr/>
              </a:pPr>
              <a:t>‹Nr.›</a:t>
            </a:fld>
            <a:endParaRPr lang="de-DE" altLang="de-DE"/>
          </a:p>
        </p:txBody>
      </p:sp>
    </p:spTree>
    <p:extLst>
      <p:ext uri="{BB962C8B-B14F-4D97-AF65-F5344CB8AC3E}">
        <p14:creationId xmlns:p14="http://schemas.microsoft.com/office/powerpoint/2010/main" val="111716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6599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2BFADA7B-4EDB-4C40-8C34-7B6A2C5E43BE}" type="slidenum">
              <a:rPr lang="de-DE" altLang="de-DE"/>
              <a:pPr>
                <a:defRPr/>
              </a:pPr>
              <a:t>‹Nr.›</a:t>
            </a:fld>
            <a:endParaRPr lang="de-DE" altLang="de-DE"/>
          </a:p>
        </p:txBody>
      </p:sp>
    </p:spTree>
    <p:extLst>
      <p:ext uri="{BB962C8B-B14F-4D97-AF65-F5344CB8AC3E}">
        <p14:creationId xmlns:p14="http://schemas.microsoft.com/office/powerpoint/2010/main" val="154695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BAB3D062-BEB8-44DC-BDB4-63B20602205B}" type="slidenum">
              <a:rPr lang="de-DE" altLang="de-DE"/>
              <a:pPr>
                <a:defRPr/>
              </a:pPr>
              <a:t>‹Nr.›</a:t>
            </a:fld>
            <a:endParaRPr lang="de-DE" altLang="de-DE"/>
          </a:p>
        </p:txBody>
      </p:sp>
    </p:spTree>
    <p:extLst>
      <p:ext uri="{BB962C8B-B14F-4D97-AF65-F5344CB8AC3E}">
        <p14:creationId xmlns:p14="http://schemas.microsoft.com/office/powerpoint/2010/main" val="4027801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A7B64B02-EB93-40EA-9B99-B7F8D5FD1D6A}" type="slidenum">
              <a:rPr lang="de-DE" altLang="de-DE"/>
              <a:pPr>
                <a:defRPr/>
              </a:pPr>
              <a:t>‹Nr.›</a:t>
            </a:fld>
            <a:endParaRPr lang="de-DE" altLang="de-DE"/>
          </a:p>
        </p:txBody>
      </p:sp>
    </p:spTree>
    <p:extLst>
      <p:ext uri="{BB962C8B-B14F-4D97-AF65-F5344CB8AC3E}">
        <p14:creationId xmlns:p14="http://schemas.microsoft.com/office/powerpoint/2010/main" val="1774683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FE622F6-4341-4C10-8AB8-199FD3DE0FAF}" type="slidenum">
              <a:rPr lang="de-DE" altLang="de-DE"/>
              <a:pPr>
                <a:defRPr/>
              </a:pPr>
              <a:t>‹Nr.›</a:t>
            </a:fld>
            <a:endParaRPr lang="de-DE" altLang="de-DE"/>
          </a:p>
        </p:txBody>
      </p:sp>
    </p:spTree>
    <p:extLst>
      <p:ext uri="{BB962C8B-B14F-4D97-AF65-F5344CB8AC3E}">
        <p14:creationId xmlns:p14="http://schemas.microsoft.com/office/powerpoint/2010/main" val="427289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D20FD46-4F4E-4365-9042-7AEA906087D2}" type="slidenum">
              <a:rPr lang="de-DE" altLang="de-DE"/>
              <a:pPr>
                <a:defRPr/>
              </a:pPr>
              <a:t>‹Nr.›</a:t>
            </a:fld>
            <a:endParaRPr lang="de-DE" altLang="de-DE"/>
          </a:p>
        </p:txBody>
      </p:sp>
    </p:spTree>
    <p:extLst>
      <p:ext uri="{BB962C8B-B14F-4D97-AF65-F5344CB8AC3E}">
        <p14:creationId xmlns:p14="http://schemas.microsoft.com/office/powerpoint/2010/main" val="162759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165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2"/>
          <p:cNvSpPr>
            <a:spLocks noGrp="1" noChangeArrowheads="1"/>
          </p:cNvSpPr>
          <p:nvPr>
            <p:ph type="sldNum" sz="quarter" idx="10"/>
          </p:nvPr>
        </p:nvSpPr>
        <p:spPr>
          <a:ln/>
        </p:spPr>
        <p:txBody>
          <a:bodyPr/>
          <a:lstStyle>
            <a:lvl1pPr>
              <a:defRPr/>
            </a:lvl1pPr>
          </a:lstStyle>
          <a:p>
            <a:pPr>
              <a:defRPr/>
            </a:pPr>
            <a:fld id="{647921D6-73B9-4C0A-92F5-9D5B53C4833B}" type="slidenum">
              <a:rPr lang="it-IT" altLang="de-DE"/>
              <a:pPr>
                <a:defRPr/>
              </a:pPr>
              <a:t>‹Nr.›</a:t>
            </a:fld>
            <a:endParaRPr lang="it-IT" altLang="de-DE"/>
          </a:p>
        </p:txBody>
      </p:sp>
      <p:sp>
        <p:nvSpPr>
          <p:cNvPr id="5" name="Rectangle 8"/>
          <p:cNvSpPr>
            <a:spLocks noGrp="1" noChangeArrowheads="1"/>
          </p:cNvSpPr>
          <p:nvPr>
            <p:ph type="dt" sz="half" idx="11"/>
          </p:nvPr>
        </p:nvSpPr>
        <p:spPr>
          <a:xfrm>
            <a:off x="5364088" y="293688"/>
            <a:ext cx="3367162" cy="381000"/>
          </a:xfrm>
          <a:prstGeom prst="rect">
            <a:avLst/>
          </a:prstGeom>
          <a:ln/>
        </p:spPr>
        <p:txBody>
          <a:bodyPr/>
          <a:lstStyle>
            <a:lvl1pPr>
              <a:defRPr/>
            </a:lvl1pPr>
          </a:lstStyle>
          <a:p>
            <a:pPr>
              <a:defRPr/>
            </a:pPr>
            <a:endParaRPr lang="it-IT" dirty="0"/>
          </a:p>
        </p:txBody>
      </p:sp>
    </p:spTree>
    <p:extLst>
      <p:ext uri="{BB962C8B-B14F-4D97-AF65-F5344CB8AC3E}">
        <p14:creationId xmlns:p14="http://schemas.microsoft.com/office/powerpoint/2010/main" val="32870540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674687"/>
            <a:ext cx="8229600" cy="967507"/>
          </a:xfrm>
          <a:prstGeom prst="rect">
            <a:avLst/>
          </a:prstGeom>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457200" y="1916832"/>
            <a:ext cx="8229600" cy="420933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Foliennummernplatzhalter 10"/>
          <p:cNvSpPr>
            <a:spLocks noGrp="1"/>
          </p:cNvSpPr>
          <p:nvPr>
            <p:ph type="sldNum" sz="quarter" idx="10"/>
          </p:nvPr>
        </p:nvSpPr>
        <p:spPr/>
        <p:txBody>
          <a:bodyPr/>
          <a:lstStyle/>
          <a:p>
            <a:pPr>
              <a:defRPr/>
            </a:pPr>
            <a:fld id="{5EFAD350-4441-4AF4-9B34-EEA23A237C18}" type="slidenum">
              <a:rPr lang="it-IT" altLang="de-DE" smtClean="0"/>
              <a:pPr>
                <a:defRPr/>
              </a:pPr>
              <a:t>‹Nr.›</a:t>
            </a:fld>
            <a:endParaRPr lang="it-IT" altLang="de-DE"/>
          </a:p>
        </p:txBody>
      </p:sp>
      <p:pic>
        <p:nvPicPr>
          <p:cNvPr id="13" name="Grafik 12"/>
          <p:cNvPicPr>
            <a:picLocks noChangeAspect="1"/>
          </p:cNvPicPr>
          <p:nvPr userDrawn="1"/>
        </p:nvPicPr>
        <p:blipFill>
          <a:blip r:embed="rId2"/>
          <a:stretch>
            <a:fillRect/>
          </a:stretch>
        </p:blipFill>
        <p:spPr>
          <a:xfrm>
            <a:off x="7884368" y="260648"/>
            <a:ext cx="954832" cy="605951"/>
          </a:xfrm>
          <a:prstGeom prst="rect">
            <a:avLst/>
          </a:prstGeom>
        </p:spPr>
      </p:pic>
    </p:spTree>
    <p:extLst>
      <p:ext uri="{BB962C8B-B14F-4D97-AF65-F5344CB8AC3E}">
        <p14:creationId xmlns:p14="http://schemas.microsoft.com/office/powerpoint/2010/main" val="17581945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2"/>
          <p:cNvSpPr>
            <a:spLocks noGrp="1" noChangeArrowheads="1"/>
          </p:cNvSpPr>
          <p:nvPr>
            <p:ph type="sldNum" sz="quarter" idx="10"/>
          </p:nvPr>
        </p:nvSpPr>
        <p:spPr>
          <a:ln/>
        </p:spPr>
        <p:txBody>
          <a:bodyPr/>
          <a:lstStyle>
            <a:lvl1pPr>
              <a:defRPr/>
            </a:lvl1pPr>
          </a:lstStyle>
          <a:p>
            <a:pPr>
              <a:defRPr/>
            </a:pPr>
            <a:fld id="{DE1EFCF6-EA6B-4B4B-9A1C-918C5F4A693E}" type="slidenum">
              <a:rPr lang="it-IT" altLang="de-DE"/>
              <a:pPr>
                <a:defRPr/>
              </a:pPr>
              <a:t>‹Nr.›</a:t>
            </a:fld>
            <a:endParaRPr lang="it-IT" altLang="de-DE" dirty="0"/>
          </a:p>
        </p:txBody>
      </p:sp>
      <p:sp>
        <p:nvSpPr>
          <p:cNvPr id="8" name="Rectangle 8"/>
          <p:cNvSpPr>
            <a:spLocks noGrp="1" noChangeArrowheads="1"/>
          </p:cNvSpPr>
          <p:nvPr>
            <p:ph type="dt" sz="half" idx="11"/>
          </p:nvPr>
        </p:nvSpPr>
        <p:spPr>
          <a:xfrm>
            <a:off x="5791200" y="293688"/>
            <a:ext cx="2940050" cy="381000"/>
          </a:xfrm>
          <a:prstGeom prst="rect">
            <a:avLst/>
          </a:prstGeom>
          <a:ln/>
        </p:spPr>
        <p:txBody>
          <a:bodyPr/>
          <a:lstStyle>
            <a:lvl1pPr>
              <a:defRPr/>
            </a:lvl1pPr>
          </a:lstStyle>
          <a:p>
            <a:pPr>
              <a:defRPr/>
            </a:pPr>
            <a:endParaRPr lang="it-IT"/>
          </a:p>
        </p:txBody>
      </p:sp>
    </p:spTree>
    <p:extLst>
      <p:ext uri="{BB962C8B-B14F-4D97-AF65-F5344CB8AC3E}">
        <p14:creationId xmlns:p14="http://schemas.microsoft.com/office/powerpoint/2010/main" val="10791677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841032"/>
            <a:ext cx="8229600" cy="868958"/>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988840"/>
            <a:ext cx="8229600" cy="4137323"/>
          </a:xfrm>
          <a:prstGeom prst="rect">
            <a:avLst/>
          </a:prstGeom>
        </p:spPr>
        <p:txBody>
          <a:bodyPr vert="eaVert"/>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2"/>
          <p:cNvSpPr>
            <a:spLocks noGrp="1" noChangeArrowheads="1"/>
          </p:cNvSpPr>
          <p:nvPr>
            <p:ph type="sldNum" sz="quarter" idx="10"/>
          </p:nvPr>
        </p:nvSpPr>
        <p:spPr>
          <a:ln/>
        </p:spPr>
        <p:txBody>
          <a:bodyPr/>
          <a:lstStyle>
            <a:lvl1pPr>
              <a:defRPr/>
            </a:lvl1pPr>
          </a:lstStyle>
          <a:p>
            <a:pPr>
              <a:defRPr/>
            </a:pPr>
            <a:fld id="{01A9CF3E-0FB0-4694-A029-1DF52C2BBAF0}" type="slidenum">
              <a:rPr lang="it-IT" altLang="de-DE"/>
              <a:pPr>
                <a:defRPr/>
              </a:pPr>
              <a:t>‹Nr.›</a:t>
            </a:fld>
            <a:endParaRPr lang="it-IT" altLang="de-DE"/>
          </a:p>
        </p:txBody>
      </p:sp>
      <p:sp>
        <p:nvSpPr>
          <p:cNvPr id="5" name="Rectangle 8"/>
          <p:cNvSpPr>
            <a:spLocks noGrp="1" noChangeArrowheads="1"/>
          </p:cNvSpPr>
          <p:nvPr>
            <p:ph type="dt" sz="half" idx="11"/>
          </p:nvPr>
        </p:nvSpPr>
        <p:spPr>
          <a:xfrm>
            <a:off x="5791200" y="293688"/>
            <a:ext cx="2940050" cy="381000"/>
          </a:xfrm>
          <a:prstGeom prst="rect">
            <a:avLst/>
          </a:prstGeom>
          <a:ln/>
        </p:spPr>
        <p:txBody>
          <a:bodyPr/>
          <a:lstStyle>
            <a:lvl1pPr>
              <a:defRPr/>
            </a:lvl1pPr>
          </a:lstStyle>
          <a:p>
            <a:pPr>
              <a:defRPr/>
            </a:pPr>
            <a:endParaRPr lang="it-IT"/>
          </a:p>
        </p:txBody>
      </p:sp>
    </p:spTree>
    <p:extLst>
      <p:ext uri="{BB962C8B-B14F-4D97-AF65-F5344CB8AC3E}">
        <p14:creationId xmlns:p14="http://schemas.microsoft.com/office/powerpoint/2010/main" val="41257985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Rectangle 2"/>
          <p:cNvSpPr>
            <a:spLocks noGrp="1" noChangeArrowheads="1"/>
          </p:cNvSpPr>
          <p:nvPr>
            <p:ph type="sldNum" sz="quarter" idx="10"/>
          </p:nvPr>
        </p:nvSpPr>
        <p:spPr>
          <a:ln/>
        </p:spPr>
        <p:txBody>
          <a:bodyPr/>
          <a:lstStyle>
            <a:lvl1pPr>
              <a:defRPr/>
            </a:lvl1pPr>
          </a:lstStyle>
          <a:p>
            <a:pPr>
              <a:defRPr/>
            </a:pPr>
            <a:fld id="{D684BB5A-ECD1-404F-8DFE-352279AE01BB}" type="slidenum">
              <a:rPr lang="it-IT" altLang="de-DE"/>
              <a:pPr>
                <a:defRPr/>
              </a:pPr>
              <a:t>‹Nr.›</a:t>
            </a:fld>
            <a:endParaRPr lang="it-IT" altLang="de-DE"/>
          </a:p>
        </p:txBody>
      </p:sp>
      <p:sp>
        <p:nvSpPr>
          <p:cNvPr id="4" name="Rectangle 8"/>
          <p:cNvSpPr>
            <a:spLocks noGrp="1" noChangeArrowheads="1"/>
          </p:cNvSpPr>
          <p:nvPr>
            <p:ph type="dt" sz="half" idx="11"/>
          </p:nvPr>
        </p:nvSpPr>
        <p:spPr>
          <a:xfrm>
            <a:off x="5791200" y="293688"/>
            <a:ext cx="2940050" cy="381000"/>
          </a:xfrm>
          <a:prstGeom prst="rect">
            <a:avLst/>
          </a:prstGeom>
          <a:ln/>
        </p:spPr>
        <p:txBody>
          <a:bodyPr/>
          <a:lstStyle>
            <a:lvl1pPr>
              <a:defRPr/>
            </a:lvl1pPr>
          </a:lstStyle>
          <a:p>
            <a:pPr>
              <a:defRPr/>
            </a:pPr>
            <a:endParaRPr lang="it-IT"/>
          </a:p>
        </p:txBody>
      </p:sp>
    </p:spTree>
    <p:extLst>
      <p:ext uri="{BB962C8B-B14F-4D97-AF65-F5344CB8AC3E}">
        <p14:creationId xmlns:p14="http://schemas.microsoft.com/office/powerpoint/2010/main" val="13352812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B0CD6A67-8272-4AAA-959E-80E55D35E01E}" type="slidenum">
              <a:rPr lang="it-IT" altLang="de-DE"/>
              <a:pPr>
                <a:defRPr/>
              </a:pPr>
              <a:t>‹Nr.›</a:t>
            </a:fld>
            <a:endParaRPr lang="it-IT" altLang="de-DE"/>
          </a:p>
        </p:txBody>
      </p:sp>
      <p:sp>
        <p:nvSpPr>
          <p:cNvPr id="3" name="Rectangle 8"/>
          <p:cNvSpPr>
            <a:spLocks noGrp="1" noChangeArrowheads="1"/>
          </p:cNvSpPr>
          <p:nvPr>
            <p:ph type="dt" sz="half" idx="11"/>
          </p:nvPr>
        </p:nvSpPr>
        <p:spPr>
          <a:xfrm>
            <a:off x="5791200" y="293688"/>
            <a:ext cx="2940050" cy="381000"/>
          </a:xfrm>
          <a:prstGeom prst="rect">
            <a:avLst/>
          </a:prstGeom>
          <a:ln/>
        </p:spPr>
        <p:txBody>
          <a:bodyPr/>
          <a:lstStyle>
            <a:lvl1pPr>
              <a:defRPr/>
            </a:lvl1pPr>
          </a:lstStyle>
          <a:p>
            <a:pPr>
              <a:defRPr/>
            </a:pPr>
            <a:endParaRPr lang="it-IT"/>
          </a:p>
        </p:txBody>
      </p:sp>
    </p:spTree>
    <p:extLst>
      <p:ext uri="{BB962C8B-B14F-4D97-AF65-F5344CB8AC3E}">
        <p14:creationId xmlns:p14="http://schemas.microsoft.com/office/powerpoint/2010/main" val="36251137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sldNum" sz="quarter" idx="4"/>
          </p:nvPr>
        </p:nvSpPr>
        <p:spPr bwMode="auto">
          <a:xfrm>
            <a:off x="6553200" y="6400800"/>
            <a:ext cx="2286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3333CC"/>
                </a:solidFill>
              </a:defRPr>
            </a:lvl1pPr>
          </a:lstStyle>
          <a:p>
            <a:pPr>
              <a:defRPr/>
            </a:pPr>
            <a:fld id="{5EFAD350-4441-4AF4-9B34-EEA23A237C18}" type="slidenum">
              <a:rPr lang="it-IT" altLang="de-DE"/>
              <a:pPr>
                <a:defRPr/>
              </a:pPr>
              <a:t>‹Nr.›</a:t>
            </a:fld>
            <a:endParaRPr lang="it-IT" altLang="de-DE"/>
          </a:p>
        </p:txBody>
      </p:sp>
      <p:sp>
        <p:nvSpPr>
          <p:cNvPr id="1027" name="Rectangle 3"/>
          <p:cNvSpPr>
            <a:spLocks noChangeArrowheads="1"/>
          </p:cNvSpPr>
          <p:nvPr/>
        </p:nvSpPr>
        <p:spPr bwMode="auto">
          <a:xfrm>
            <a:off x="4038600" y="3276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defRPr/>
            </a:pPr>
            <a:endParaRPr lang="de-DE" altLang="de-DE" smtClean="0"/>
          </a:p>
        </p:txBody>
      </p:sp>
      <p:sp>
        <p:nvSpPr>
          <p:cNvPr id="1028" name="Rectangle 4"/>
          <p:cNvSpPr>
            <a:spLocks noChangeArrowheads="1"/>
          </p:cNvSpPr>
          <p:nvPr/>
        </p:nvSpPr>
        <p:spPr bwMode="auto">
          <a:xfrm>
            <a:off x="3600450" y="3052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defRPr/>
            </a:pPr>
            <a:endParaRPr lang="de-DE" altLang="de-DE" smtClean="0"/>
          </a:p>
        </p:txBody>
      </p:sp>
      <p:sp>
        <p:nvSpPr>
          <p:cNvPr id="1029" name="Rectangle 5"/>
          <p:cNvSpPr>
            <a:spLocks noChangeArrowheads="1"/>
          </p:cNvSpPr>
          <p:nvPr/>
        </p:nvSpPr>
        <p:spPr bwMode="auto">
          <a:xfrm>
            <a:off x="4195763" y="2714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defRPr/>
            </a:pPr>
            <a:endParaRPr lang="de-DE" altLang="de-DE" smtClean="0"/>
          </a:p>
        </p:txBody>
      </p:sp>
      <p:pic>
        <p:nvPicPr>
          <p:cNvPr id="1030" name="Picture 6" descr="Streife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6"/>
          <p:cNvSpPr txBox="1">
            <a:spLocks noChangeArrowheads="1"/>
          </p:cNvSpPr>
          <p:nvPr userDrawn="1"/>
        </p:nvSpPr>
        <p:spPr bwMode="auto">
          <a:xfrm>
            <a:off x="533400" y="296863"/>
            <a:ext cx="4768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defRPr/>
            </a:pPr>
            <a:r>
              <a:rPr lang="de-DE" altLang="de-DE" sz="1200" b="1" smtClean="0">
                <a:solidFill>
                  <a:srgbClr val="244894"/>
                </a:solidFill>
              </a:rPr>
              <a:t>Hessisches Landesamt für Naturschutz, Umwelt und Geologie</a:t>
            </a:r>
          </a:p>
        </p:txBody>
      </p:sp>
    </p:spTree>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15" r:id="rId4"/>
    <p:sldLayoutId id="2147484116" r:id="rId5"/>
    <p:sldLayoutId id="2147484117" r:id="rId6"/>
    <p:sldLayoutId id="2147484122" r:id="rId7"/>
    <p:sldLayoutId id="2147484118" r:id="rId8"/>
    <p:sldLayoutId id="2147484119" r:id="rId9"/>
    <p:sldLayoutId id="2147484120" r:id="rId10"/>
    <p:sldLayoutId id="2147484121" r:id="rId11"/>
    <p:sldLayoutId id="2147484123" r:id="rId12"/>
    <p:sldLayoutId id="2147484138"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rgbClr val="244894"/>
          </a:solidFill>
          <a:latin typeface="+mj-lt"/>
          <a:ea typeface="+mj-ea"/>
          <a:cs typeface="+mj-cs"/>
        </a:defRPr>
      </a:lvl1pPr>
      <a:lvl2pPr algn="l" rtl="0" eaLnBrk="0" fontAlgn="base" hangingPunct="0">
        <a:spcBef>
          <a:spcPct val="0"/>
        </a:spcBef>
        <a:spcAft>
          <a:spcPct val="0"/>
        </a:spcAft>
        <a:defRPr sz="2400" b="1">
          <a:solidFill>
            <a:srgbClr val="244894"/>
          </a:solidFill>
          <a:latin typeface="Arial" charset="0"/>
        </a:defRPr>
      </a:lvl2pPr>
      <a:lvl3pPr algn="l" rtl="0" eaLnBrk="0" fontAlgn="base" hangingPunct="0">
        <a:spcBef>
          <a:spcPct val="0"/>
        </a:spcBef>
        <a:spcAft>
          <a:spcPct val="0"/>
        </a:spcAft>
        <a:defRPr sz="2400" b="1">
          <a:solidFill>
            <a:srgbClr val="244894"/>
          </a:solidFill>
          <a:latin typeface="Arial" charset="0"/>
        </a:defRPr>
      </a:lvl3pPr>
      <a:lvl4pPr algn="l" rtl="0" eaLnBrk="0" fontAlgn="base" hangingPunct="0">
        <a:spcBef>
          <a:spcPct val="0"/>
        </a:spcBef>
        <a:spcAft>
          <a:spcPct val="0"/>
        </a:spcAft>
        <a:defRPr sz="2400" b="1">
          <a:solidFill>
            <a:srgbClr val="244894"/>
          </a:solidFill>
          <a:latin typeface="Arial" charset="0"/>
        </a:defRPr>
      </a:lvl4pPr>
      <a:lvl5pPr algn="l" rtl="0" eaLnBrk="0" fontAlgn="base" hangingPunct="0">
        <a:spcBef>
          <a:spcPct val="0"/>
        </a:spcBef>
        <a:spcAft>
          <a:spcPct val="0"/>
        </a:spcAft>
        <a:defRPr sz="2400" b="1">
          <a:solidFill>
            <a:srgbClr val="244894"/>
          </a:solidFill>
          <a:latin typeface="Arial" charset="0"/>
        </a:defRPr>
      </a:lvl5pPr>
      <a:lvl6pPr marL="457200" algn="l" rtl="0" eaLnBrk="0" fontAlgn="base" hangingPunct="0">
        <a:spcBef>
          <a:spcPct val="0"/>
        </a:spcBef>
        <a:spcAft>
          <a:spcPct val="0"/>
        </a:spcAft>
        <a:defRPr sz="2400" b="1">
          <a:solidFill>
            <a:srgbClr val="244894"/>
          </a:solidFill>
          <a:latin typeface="Arial" charset="0"/>
        </a:defRPr>
      </a:lvl6pPr>
      <a:lvl7pPr marL="914400" algn="l" rtl="0" eaLnBrk="0" fontAlgn="base" hangingPunct="0">
        <a:spcBef>
          <a:spcPct val="0"/>
        </a:spcBef>
        <a:spcAft>
          <a:spcPct val="0"/>
        </a:spcAft>
        <a:defRPr sz="2400" b="1">
          <a:solidFill>
            <a:srgbClr val="244894"/>
          </a:solidFill>
          <a:latin typeface="Arial" charset="0"/>
        </a:defRPr>
      </a:lvl7pPr>
      <a:lvl8pPr marL="1371600" algn="l" rtl="0" eaLnBrk="0" fontAlgn="base" hangingPunct="0">
        <a:spcBef>
          <a:spcPct val="0"/>
        </a:spcBef>
        <a:spcAft>
          <a:spcPct val="0"/>
        </a:spcAft>
        <a:defRPr sz="2400" b="1">
          <a:solidFill>
            <a:srgbClr val="244894"/>
          </a:solidFill>
          <a:latin typeface="Arial" charset="0"/>
        </a:defRPr>
      </a:lvl8pPr>
      <a:lvl9pPr marL="1828800" algn="l" rtl="0" eaLnBrk="0" fontAlgn="base" hangingPunct="0">
        <a:spcBef>
          <a:spcPct val="0"/>
        </a:spcBef>
        <a:spcAft>
          <a:spcPct val="0"/>
        </a:spcAft>
        <a:defRPr sz="2400" b="1">
          <a:solidFill>
            <a:srgbClr val="244894"/>
          </a:solidFill>
          <a:latin typeface="Arial" charset="0"/>
        </a:defRPr>
      </a:lvl9pPr>
    </p:titleStyle>
    <p:bodyStyle>
      <a:lvl1pPr marL="342900" indent="-342900" algn="l" rtl="0" eaLnBrk="0" fontAlgn="base" hangingPunct="0">
        <a:lnSpc>
          <a:spcPts val="3000"/>
        </a:lnSpc>
        <a:spcBef>
          <a:spcPct val="0"/>
        </a:spcBef>
        <a:spcAft>
          <a:spcPct val="0"/>
        </a:spcAft>
        <a:defRPr>
          <a:solidFill>
            <a:srgbClr val="3333CC"/>
          </a:solidFill>
          <a:latin typeface="+mn-lt"/>
          <a:ea typeface="+mn-ea"/>
          <a:cs typeface="+mn-cs"/>
        </a:defRPr>
      </a:lvl1pPr>
      <a:lvl2pPr marL="857250" indent="-285750" algn="l" rtl="0" eaLnBrk="0" fontAlgn="base" hangingPunct="0">
        <a:lnSpc>
          <a:spcPts val="3000"/>
        </a:lnSpc>
        <a:spcBef>
          <a:spcPct val="0"/>
        </a:spcBef>
        <a:spcAft>
          <a:spcPct val="0"/>
        </a:spcAft>
        <a:buChar char="–"/>
        <a:defRPr>
          <a:solidFill>
            <a:srgbClr val="3333CC"/>
          </a:solidFill>
          <a:latin typeface="+mn-lt"/>
        </a:defRPr>
      </a:lvl2pPr>
      <a:lvl3pPr marL="1276350" indent="-228600" algn="l" rtl="0" eaLnBrk="0" fontAlgn="base" hangingPunct="0">
        <a:lnSpc>
          <a:spcPts val="3000"/>
        </a:lnSpc>
        <a:spcBef>
          <a:spcPct val="0"/>
        </a:spcBef>
        <a:spcAft>
          <a:spcPct val="0"/>
        </a:spcAft>
        <a:buChar char="•"/>
        <a:defRPr>
          <a:solidFill>
            <a:srgbClr val="3333CC"/>
          </a:solidFill>
          <a:latin typeface="+mn-lt"/>
        </a:defRPr>
      </a:lvl3pPr>
      <a:lvl4pPr marL="1695450" indent="-228600" algn="l" rtl="0" eaLnBrk="0" fontAlgn="base" hangingPunct="0">
        <a:lnSpc>
          <a:spcPts val="3000"/>
        </a:lnSpc>
        <a:spcBef>
          <a:spcPct val="0"/>
        </a:spcBef>
        <a:spcAft>
          <a:spcPct val="0"/>
        </a:spcAft>
        <a:buChar char="–"/>
        <a:defRPr sz="1600">
          <a:solidFill>
            <a:srgbClr val="3333CC"/>
          </a:solidFill>
          <a:latin typeface="+mn-lt"/>
        </a:defRPr>
      </a:lvl4pPr>
      <a:lvl5pPr marL="2114550" indent="-228600" algn="l" rtl="0" eaLnBrk="0" fontAlgn="base" hangingPunct="0">
        <a:lnSpc>
          <a:spcPts val="3000"/>
        </a:lnSpc>
        <a:spcBef>
          <a:spcPct val="0"/>
        </a:spcBef>
        <a:spcAft>
          <a:spcPct val="0"/>
        </a:spcAft>
        <a:buChar char="»"/>
        <a:defRPr sz="1600">
          <a:solidFill>
            <a:srgbClr val="3333CC"/>
          </a:solidFill>
          <a:latin typeface="+mn-lt"/>
        </a:defRPr>
      </a:lvl5pPr>
      <a:lvl6pPr marL="2571750" indent="-228600" algn="l" rtl="0" eaLnBrk="0" fontAlgn="base" hangingPunct="0">
        <a:lnSpc>
          <a:spcPts val="3000"/>
        </a:lnSpc>
        <a:spcBef>
          <a:spcPct val="0"/>
        </a:spcBef>
        <a:spcAft>
          <a:spcPct val="0"/>
        </a:spcAft>
        <a:buChar char="»"/>
        <a:defRPr sz="1600">
          <a:solidFill>
            <a:srgbClr val="3333CC"/>
          </a:solidFill>
          <a:latin typeface="+mn-lt"/>
        </a:defRPr>
      </a:lvl6pPr>
      <a:lvl7pPr marL="3028950" indent="-228600" algn="l" rtl="0" eaLnBrk="0" fontAlgn="base" hangingPunct="0">
        <a:lnSpc>
          <a:spcPts val="3000"/>
        </a:lnSpc>
        <a:spcBef>
          <a:spcPct val="0"/>
        </a:spcBef>
        <a:spcAft>
          <a:spcPct val="0"/>
        </a:spcAft>
        <a:buChar char="»"/>
        <a:defRPr sz="1600">
          <a:solidFill>
            <a:srgbClr val="3333CC"/>
          </a:solidFill>
          <a:latin typeface="+mn-lt"/>
        </a:defRPr>
      </a:lvl7pPr>
      <a:lvl8pPr marL="3486150" indent="-228600" algn="l" rtl="0" eaLnBrk="0" fontAlgn="base" hangingPunct="0">
        <a:lnSpc>
          <a:spcPts val="3000"/>
        </a:lnSpc>
        <a:spcBef>
          <a:spcPct val="0"/>
        </a:spcBef>
        <a:spcAft>
          <a:spcPct val="0"/>
        </a:spcAft>
        <a:buChar char="»"/>
        <a:defRPr sz="1600">
          <a:solidFill>
            <a:srgbClr val="3333CC"/>
          </a:solidFill>
          <a:latin typeface="+mn-lt"/>
        </a:defRPr>
      </a:lvl8pPr>
      <a:lvl9pPr marL="3943350" indent="-228600" algn="l" rtl="0" eaLnBrk="0" fontAlgn="base" hangingPunct="0">
        <a:lnSpc>
          <a:spcPts val="3000"/>
        </a:lnSpc>
        <a:spcBef>
          <a:spcPct val="0"/>
        </a:spcBef>
        <a:spcAft>
          <a:spcPct val="0"/>
        </a:spcAft>
        <a:buChar char="»"/>
        <a:defRPr sz="1600">
          <a:solidFill>
            <a:srgbClr val="3333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AE6C03F-76D6-4A9E-AA3C-3A721B1B2E2F}"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rFotJinXQBU"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yPwBe4j02zo"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FaOV2kWMc2w"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2.xml"/><Relationship Id="rId7" Type="http://schemas.openxmlformats.org/officeDocument/2006/relationships/image" Target="../media/image30.png"/><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tif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ext Box 9" descr="Präsentationstitel" title="Präsentationstitel"/>
          <p:cNvSpPr txBox="1">
            <a:spLocks noChangeArrowheads="1"/>
          </p:cNvSpPr>
          <p:nvPr/>
        </p:nvSpPr>
        <p:spPr bwMode="auto">
          <a:xfrm>
            <a:off x="-311554" y="1424643"/>
            <a:ext cx="6433914" cy="707886"/>
          </a:xfrm>
          <a:prstGeom prst="rect">
            <a:avLst/>
          </a:prstGeom>
          <a:noFill/>
          <a:ln w="9525" algn="ctr">
            <a:noFill/>
            <a:miter lim="800000"/>
            <a:headEnd/>
            <a:tailEnd/>
          </a:ln>
          <a:effectLst/>
        </p:spPr>
        <p:txBody>
          <a:bodyPr wrap="square">
            <a:spAutoFit/>
          </a:bodyPr>
          <a:lstStyle/>
          <a:p>
            <a:pPr algn="ctr" eaLnBrk="1" hangingPunct="1">
              <a:spcBef>
                <a:spcPts val="0"/>
              </a:spcBef>
              <a:defRPr/>
            </a:pPr>
            <a:r>
              <a:rPr lang="de-DE" sz="4000" b="1" kern="800" dirty="0" smtClean="0">
                <a:solidFill>
                  <a:srgbClr val="244894"/>
                </a:solidFill>
                <a:latin typeface="Avenir demi"/>
                <a:cs typeface="Arial" pitchFamily="34" charset="0"/>
              </a:rPr>
              <a:t>Wölfe in Hessen</a:t>
            </a:r>
          </a:p>
        </p:txBody>
      </p:sp>
      <p:pic>
        <p:nvPicPr>
          <p:cNvPr id="9" name="Grafik 8" descr="Das Logo des Hessischen Landesamtes für Naturschutz, Umwelt und Geologie" title="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408" y="6204099"/>
            <a:ext cx="719188" cy="4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a:stretch>
            <a:fillRect/>
          </a:stretch>
        </p:blipFill>
        <p:spPr>
          <a:xfrm>
            <a:off x="7335973" y="6204099"/>
            <a:ext cx="836427" cy="528816"/>
          </a:xfrm>
          <a:prstGeom prst="rect">
            <a:avLst/>
          </a:prstGeom>
        </p:spPr>
      </p:pic>
      <p:sp>
        <p:nvSpPr>
          <p:cNvPr id="6" name="Textfeld 5"/>
          <p:cNvSpPr txBox="1"/>
          <p:nvPr/>
        </p:nvSpPr>
        <p:spPr>
          <a:xfrm>
            <a:off x="6732240" y="5520150"/>
            <a:ext cx="2592288" cy="230832"/>
          </a:xfrm>
          <a:prstGeom prst="rect">
            <a:avLst/>
          </a:prstGeom>
          <a:noFill/>
        </p:spPr>
        <p:txBody>
          <a:bodyPr wrap="square" rtlCol="0">
            <a:spAutoFit/>
          </a:bodyPr>
          <a:lstStyle/>
          <a:p>
            <a:r>
              <a:rPr lang="de-DE" sz="900" dirty="0" smtClean="0">
                <a:solidFill>
                  <a:schemeClr val="bg1"/>
                </a:solidFill>
              </a:rPr>
              <a:t>© HLNUG</a:t>
            </a:r>
            <a:endParaRPr lang="de-DE" sz="900" dirty="0">
              <a:solidFill>
                <a:schemeClr val="bg1"/>
              </a:solidFill>
            </a:endParaRPr>
          </a:p>
        </p:txBody>
      </p:sp>
      <p:sp>
        <p:nvSpPr>
          <p:cNvPr id="5" name="Textfeld 4"/>
          <p:cNvSpPr txBox="1"/>
          <p:nvPr/>
        </p:nvSpPr>
        <p:spPr>
          <a:xfrm>
            <a:off x="6305482" y="5533912"/>
            <a:ext cx="966674" cy="261610"/>
          </a:xfrm>
          <a:prstGeom prst="rect">
            <a:avLst/>
          </a:prstGeom>
          <a:noFill/>
        </p:spPr>
        <p:txBody>
          <a:bodyPr wrap="square" rtlCol="0">
            <a:spAutoFit/>
          </a:bodyPr>
          <a:lstStyle/>
          <a:p>
            <a:r>
              <a:rPr lang="de-DE" sz="1100" dirty="0" smtClean="0">
                <a:solidFill>
                  <a:schemeClr val="bg1"/>
                </a:solidFill>
              </a:rPr>
              <a:t>© anonym</a:t>
            </a:r>
            <a:endParaRPr lang="de-DE" sz="1100" dirty="0">
              <a:solidFill>
                <a:schemeClr val="bg1"/>
              </a:solidFill>
            </a:endParaRPr>
          </a:p>
        </p:txBody>
      </p:sp>
      <p:sp>
        <p:nvSpPr>
          <p:cNvPr id="8" name="Textfeld 7"/>
          <p:cNvSpPr txBox="1"/>
          <p:nvPr/>
        </p:nvSpPr>
        <p:spPr>
          <a:xfrm>
            <a:off x="6408303" y="2524890"/>
            <a:ext cx="1224334" cy="230832"/>
          </a:xfrm>
          <a:prstGeom prst="rect">
            <a:avLst/>
          </a:prstGeom>
          <a:noFill/>
        </p:spPr>
        <p:txBody>
          <a:bodyPr wrap="square" rtlCol="0">
            <a:spAutoFit/>
          </a:bodyPr>
          <a:lstStyle/>
          <a:p>
            <a:r>
              <a:rPr lang="de-DE" sz="900" dirty="0" smtClean="0">
                <a:solidFill>
                  <a:schemeClr val="bg1"/>
                </a:solidFill>
              </a:rPr>
              <a:t>©HLNUG</a:t>
            </a:r>
            <a:endParaRPr lang="de-DE" sz="900" dirty="0">
              <a:solidFill>
                <a:schemeClr val="bg1"/>
              </a:solidFill>
            </a:endParaRPr>
          </a:p>
        </p:txBody>
      </p:sp>
      <p:pic>
        <p:nvPicPr>
          <p:cNvPr id="11" name="Grafik 10"/>
          <p:cNvPicPr>
            <a:picLocks noChangeAspect="1"/>
          </p:cNvPicPr>
          <p:nvPr/>
        </p:nvPicPr>
        <p:blipFill>
          <a:blip r:embed="rId5"/>
          <a:stretch>
            <a:fillRect/>
          </a:stretch>
        </p:blipFill>
        <p:spPr>
          <a:xfrm>
            <a:off x="3064208" y="728733"/>
            <a:ext cx="6116304" cy="4053978"/>
          </a:xfrm>
          <a:prstGeom prst="rect">
            <a:avLst/>
          </a:prstGeom>
        </p:spPr>
      </p:pic>
      <p:sp>
        <p:nvSpPr>
          <p:cNvPr id="12" name="Rechteck 11"/>
          <p:cNvSpPr/>
          <p:nvPr/>
        </p:nvSpPr>
        <p:spPr bwMode="auto">
          <a:xfrm>
            <a:off x="0" y="4782711"/>
            <a:ext cx="9144000" cy="968271"/>
          </a:xfrm>
          <a:prstGeom prst="rect">
            <a:avLst/>
          </a:prstGeom>
          <a:solidFill>
            <a:srgbClr val="244894"/>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charset="0"/>
            </a:endParaRPr>
          </a:p>
        </p:txBody>
      </p:sp>
      <p:sp>
        <p:nvSpPr>
          <p:cNvPr id="3" name="Textfeld 2"/>
          <p:cNvSpPr txBox="1"/>
          <p:nvPr/>
        </p:nvSpPr>
        <p:spPr>
          <a:xfrm>
            <a:off x="1868535" y="4827652"/>
            <a:ext cx="4962897" cy="923330"/>
          </a:xfrm>
          <a:prstGeom prst="rect">
            <a:avLst/>
          </a:prstGeom>
          <a:noFill/>
        </p:spPr>
        <p:txBody>
          <a:bodyPr wrap="square" rtlCol="0">
            <a:spAutoFit/>
          </a:bodyPr>
          <a:lstStyle/>
          <a:p>
            <a:pPr algn="ctr" eaLnBrk="1" hangingPunct="1">
              <a:spcBef>
                <a:spcPts val="0"/>
              </a:spcBef>
              <a:defRPr/>
            </a:pPr>
            <a:r>
              <a:rPr lang="de-DE" sz="1800" kern="800" dirty="0" smtClean="0">
                <a:solidFill>
                  <a:schemeClr val="bg1"/>
                </a:solidFill>
                <a:latin typeface="Avenir demi"/>
                <a:cs typeface="Arial" pitchFamily="34" charset="0"/>
              </a:rPr>
              <a:t>in Vertretung Steffen </a:t>
            </a:r>
            <a:r>
              <a:rPr lang="de-DE" sz="1800" kern="800" dirty="0" smtClean="0">
                <a:solidFill>
                  <a:schemeClr val="bg1"/>
                </a:solidFill>
                <a:latin typeface="Avenir demi"/>
                <a:cs typeface="Arial" pitchFamily="34" charset="0"/>
              </a:rPr>
              <a:t>Wilhelmi</a:t>
            </a:r>
            <a:endParaRPr lang="de-DE" sz="1800" kern="800" dirty="0">
              <a:solidFill>
                <a:schemeClr val="bg1"/>
              </a:solidFill>
              <a:latin typeface="Avenir demi"/>
              <a:cs typeface="Arial" pitchFamily="34" charset="0"/>
            </a:endParaRPr>
          </a:p>
          <a:p>
            <a:pPr algn="ctr" eaLnBrk="1" hangingPunct="1">
              <a:spcBef>
                <a:spcPts val="0"/>
              </a:spcBef>
              <a:defRPr/>
            </a:pPr>
            <a:r>
              <a:rPr lang="de-DE" sz="1800" kern="800" dirty="0" smtClean="0">
                <a:solidFill>
                  <a:schemeClr val="bg1"/>
                </a:solidFill>
                <a:latin typeface="Avenir demi"/>
                <a:cs typeface="Arial" pitchFamily="34" charset="0"/>
              </a:rPr>
              <a:t>Regierungspräsidium Gießen</a:t>
            </a:r>
          </a:p>
          <a:p>
            <a:pPr algn="ctr" eaLnBrk="1" hangingPunct="1">
              <a:spcBef>
                <a:spcPts val="0"/>
              </a:spcBef>
              <a:defRPr/>
            </a:pPr>
            <a:r>
              <a:rPr lang="de-DE" sz="1800" kern="800" dirty="0" smtClean="0">
                <a:solidFill>
                  <a:schemeClr val="bg1"/>
                </a:solidFill>
                <a:latin typeface="Avenir demi"/>
                <a:cs typeface="Arial" pitchFamily="34" charset="0"/>
              </a:rPr>
              <a:t>22.04.2023 </a:t>
            </a:r>
            <a:endParaRPr lang="de-DE" sz="1800" kern="800" dirty="0">
              <a:solidFill>
                <a:schemeClr val="bg1"/>
              </a:solidFill>
              <a:latin typeface="Avenir demi"/>
              <a:cs typeface="Arial" pitchFamily="34" charset="0"/>
            </a:endParaRPr>
          </a:p>
        </p:txBody>
      </p:sp>
      <p:sp>
        <p:nvSpPr>
          <p:cNvPr id="13" name="Text Box 9" descr="Präsentationstitel" title="Präsentationstitel"/>
          <p:cNvSpPr txBox="1">
            <a:spLocks noChangeArrowheads="1"/>
          </p:cNvSpPr>
          <p:nvPr/>
        </p:nvSpPr>
        <p:spPr bwMode="auto">
          <a:xfrm>
            <a:off x="467544" y="2420888"/>
            <a:ext cx="4844448" cy="1569660"/>
          </a:xfrm>
          <a:prstGeom prst="rect">
            <a:avLst/>
          </a:prstGeom>
          <a:noFill/>
          <a:ln w="9525" algn="ctr">
            <a:noFill/>
            <a:miter lim="800000"/>
            <a:headEnd/>
            <a:tailEnd/>
          </a:ln>
          <a:effectLst/>
        </p:spPr>
        <p:txBody>
          <a:bodyPr wrap="square">
            <a:spAutoFit/>
          </a:bodyPr>
          <a:lstStyle/>
          <a:p>
            <a:pPr algn="ctr" eaLnBrk="1" hangingPunct="1">
              <a:spcBef>
                <a:spcPts val="0"/>
              </a:spcBef>
              <a:defRPr/>
            </a:pPr>
            <a:r>
              <a:rPr lang="de-DE" sz="3200" b="1" kern="800" dirty="0" smtClean="0">
                <a:solidFill>
                  <a:srgbClr val="244894"/>
                </a:solidFill>
                <a:latin typeface="Avenir demi"/>
                <a:cs typeface="Arial" pitchFamily="34" charset="0"/>
              </a:rPr>
              <a:t>Vortrag Hegegemeinschaft Westerwald Süd</a:t>
            </a:r>
          </a:p>
        </p:txBody>
      </p:sp>
    </p:spTree>
    <p:extLst>
      <p:ext uri="{BB962C8B-B14F-4D97-AF65-F5344CB8AC3E}">
        <p14:creationId xmlns:p14="http://schemas.microsoft.com/office/powerpoint/2010/main" val="2293645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Biologie und soziale Organisation des Wolfes</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3657063266"/>
              </p:ext>
            </p:extLst>
          </p:nvPr>
        </p:nvGraphicFramePr>
        <p:xfrm>
          <a:off x="447232" y="1588186"/>
          <a:ext cx="8391968" cy="4676314"/>
        </p:xfrm>
        <a:graphic>
          <a:graphicData uri="http://schemas.openxmlformats.org/drawingml/2006/table">
            <a:tbl>
              <a:tblPr firstRow="1" bandRow="1">
                <a:tableStyleId>{F5AB1C69-6EDB-4FF4-983F-18BD219EF322}</a:tableStyleId>
              </a:tblPr>
              <a:tblGrid>
                <a:gridCol w="2540592">
                  <a:extLst>
                    <a:ext uri="{9D8B030D-6E8A-4147-A177-3AD203B41FA5}">
                      <a16:colId xmlns:a16="http://schemas.microsoft.com/office/drawing/2014/main" val="823891462"/>
                    </a:ext>
                  </a:extLst>
                </a:gridCol>
                <a:gridCol w="5851376">
                  <a:extLst>
                    <a:ext uri="{9D8B030D-6E8A-4147-A177-3AD203B41FA5}">
                      <a16:colId xmlns:a16="http://schemas.microsoft.com/office/drawing/2014/main" val="3624835184"/>
                    </a:ext>
                  </a:extLst>
                </a:gridCol>
              </a:tblGrid>
              <a:tr h="1440160">
                <a:tc>
                  <a:txBody>
                    <a:bodyPr/>
                    <a:lstStyle/>
                    <a:p>
                      <a:r>
                        <a:rPr lang="de-DE" sz="2100" b="1" kern="1200" baseline="0" dirty="0" smtClean="0">
                          <a:solidFill>
                            <a:srgbClr val="3333CC"/>
                          </a:solidFill>
                          <a:latin typeface="+mn-lt"/>
                          <a:ea typeface="+mn-ea"/>
                          <a:cs typeface="+mn-cs"/>
                        </a:rPr>
                        <a:t>Sozialstruktur</a:t>
                      </a:r>
                      <a:endParaRPr lang="de-DE" sz="2100" b="1" kern="1200" baseline="0" dirty="0">
                        <a:solidFill>
                          <a:srgbClr val="3333CC"/>
                        </a:solidFill>
                        <a:latin typeface="+mn-lt"/>
                        <a:ea typeface="+mn-ea"/>
                        <a:cs typeface="+mn-cs"/>
                      </a:endParaRPr>
                    </a:p>
                  </a:txBody>
                  <a:tcPr/>
                </a:tc>
                <a:tc>
                  <a:txBody>
                    <a:bodyPr/>
                    <a:lstStyle/>
                    <a:p>
                      <a:r>
                        <a:rPr lang="de-DE" sz="2100" b="0" kern="1200" baseline="0" dirty="0" smtClean="0">
                          <a:solidFill>
                            <a:srgbClr val="3333CC"/>
                          </a:solidFill>
                          <a:latin typeface="+mn-lt"/>
                          <a:ea typeface="+mn-ea"/>
                          <a:cs typeface="+mn-cs"/>
                        </a:rPr>
                        <a:t>Rudel: Elterntieren + Welpen + Jährlinge </a:t>
                      </a:r>
                      <a:r>
                        <a:rPr lang="de-DE" sz="2100" b="0" kern="1200" baseline="0" dirty="0" err="1" smtClean="0">
                          <a:solidFill>
                            <a:srgbClr val="3333CC"/>
                          </a:solidFill>
                          <a:latin typeface="+mn-lt"/>
                          <a:ea typeface="+mn-ea"/>
                          <a:cs typeface="+mn-cs"/>
                        </a:rPr>
                        <a:t>Jährlinge</a:t>
                      </a:r>
                      <a:r>
                        <a:rPr lang="de-DE" sz="2100" b="0" kern="1200" baseline="0" dirty="0" smtClean="0">
                          <a:solidFill>
                            <a:srgbClr val="3333CC"/>
                          </a:solidFill>
                          <a:latin typeface="+mn-lt"/>
                          <a:ea typeface="+mn-ea"/>
                          <a:cs typeface="+mn-cs"/>
                        </a:rPr>
                        <a:t> wandern meist im 2. Lebensjahr ab</a:t>
                      </a:r>
                    </a:p>
                    <a:p>
                      <a:r>
                        <a:rPr lang="de-DE" sz="2100" b="0" kern="1200" baseline="0" dirty="0" smtClean="0">
                          <a:solidFill>
                            <a:srgbClr val="3333CC"/>
                          </a:solidFill>
                          <a:latin typeface="+mn-lt"/>
                          <a:ea typeface="+mn-ea"/>
                          <a:cs typeface="+mn-cs"/>
                          <a:sym typeface="Wingdings" panose="05000000000000000000" pitchFamily="2" charset="2"/>
                        </a:rPr>
                        <a:t> langfristig bleiben nur Elterntiere in Territorium</a:t>
                      </a:r>
                      <a:endParaRPr lang="de-DE" sz="2100" b="0" kern="1200" baseline="0" dirty="0" smtClean="0">
                        <a:solidFill>
                          <a:srgbClr val="3333CC"/>
                        </a:solidFill>
                        <a:latin typeface="+mn-lt"/>
                        <a:ea typeface="+mn-ea"/>
                        <a:cs typeface="+mn-cs"/>
                      </a:endParaRPr>
                    </a:p>
                  </a:txBody>
                  <a:tcPr/>
                </a:tc>
                <a:extLst>
                  <a:ext uri="{0D108BD9-81ED-4DB2-BD59-A6C34878D82A}">
                    <a16:rowId xmlns:a16="http://schemas.microsoft.com/office/drawing/2014/main" val="1705617989"/>
                  </a:ext>
                </a:extLst>
              </a:tr>
              <a:tr h="520316">
                <a:tc>
                  <a:txBody>
                    <a:bodyPr/>
                    <a:lstStyle/>
                    <a:p>
                      <a:r>
                        <a:rPr lang="de-DE" sz="2100" b="1" dirty="0" err="1" smtClean="0">
                          <a:solidFill>
                            <a:srgbClr val="3333CC"/>
                          </a:solidFill>
                        </a:rPr>
                        <a:t>Territoriengröße</a:t>
                      </a:r>
                      <a:endParaRPr lang="de-DE" sz="2100" b="1" dirty="0">
                        <a:solidFill>
                          <a:srgbClr val="3333CC"/>
                        </a:solidFill>
                      </a:endParaRPr>
                    </a:p>
                  </a:txBody>
                  <a:tcPr/>
                </a:tc>
                <a:tc>
                  <a:txBody>
                    <a:bodyPr/>
                    <a:lstStyle/>
                    <a:p>
                      <a:r>
                        <a:rPr lang="de-DE" sz="2100" dirty="0" smtClean="0">
                          <a:solidFill>
                            <a:srgbClr val="3333CC"/>
                          </a:solidFill>
                        </a:rPr>
                        <a:t>150 – 350 km² (je</a:t>
                      </a:r>
                      <a:r>
                        <a:rPr lang="de-DE" sz="2100" baseline="0" dirty="0" smtClean="0">
                          <a:solidFill>
                            <a:srgbClr val="3333CC"/>
                          </a:solidFill>
                        </a:rPr>
                        <a:t> nach Nahrungsverfügbarkeit)</a:t>
                      </a:r>
                    </a:p>
                    <a:p>
                      <a:endParaRPr lang="de-DE" sz="2100" dirty="0" smtClean="0">
                        <a:solidFill>
                          <a:srgbClr val="3333CC"/>
                        </a:solidFill>
                      </a:endParaRPr>
                    </a:p>
                  </a:txBody>
                  <a:tcPr/>
                </a:tc>
                <a:extLst>
                  <a:ext uri="{0D108BD9-81ED-4DB2-BD59-A6C34878D82A}">
                    <a16:rowId xmlns:a16="http://schemas.microsoft.com/office/drawing/2014/main" val="179758929"/>
                  </a:ext>
                </a:extLst>
              </a:tr>
              <a:tr h="1105671">
                <a:tc>
                  <a:txBody>
                    <a:bodyPr/>
                    <a:lstStyle/>
                    <a:p>
                      <a:r>
                        <a:rPr lang="de-DE" sz="2100" b="1" dirty="0" smtClean="0">
                          <a:solidFill>
                            <a:srgbClr val="3333CC"/>
                          </a:solidFill>
                        </a:rPr>
                        <a:t>Fortpflanzung</a:t>
                      </a:r>
                      <a:r>
                        <a:rPr lang="de-DE" sz="2100" dirty="0" smtClean="0">
                          <a:solidFill>
                            <a:srgbClr val="3333CC"/>
                          </a:solidFill>
                        </a:rPr>
                        <a:t> </a:t>
                      </a:r>
                      <a:endParaRPr lang="de-DE" sz="2100" dirty="0">
                        <a:solidFill>
                          <a:srgbClr val="3333CC"/>
                        </a:solidFill>
                      </a:endParaRPr>
                    </a:p>
                  </a:txBody>
                  <a:tcPr/>
                </a:tc>
                <a:tc>
                  <a:txBody>
                    <a:bodyPr/>
                    <a:lstStyle/>
                    <a:p>
                      <a:r>
                        <a:rPr lang="de-DE" sz="2100" dirty="0" smtClean="0">
                          <a:solidFill>
                            <a:srgbClr val="3333CC"/>
                          </a:solidFill>
                        </a:rPr>
                        <a:t>Geburt der Welpen Anfang Mai</a:t>
                      </a:r>
                    </a:p>
                    <a:p>
                      <a:r>
                        <a:rPr lang="de-DE" sz="2100" dirty="0" smtClean="0">
                          <a:solidFill>
                            <a:srgbClr val="3333CC"/>
                          </a:solidFill>
                        </a:rPr>
                        <a:t>i.d.R. 4-6 Welpen</a:t>
                      </a:r>
                    </a:p>
                    <a:p>
                      <a:r>
                        <a:rPr lang="de-DE" sz="2100" dirty="0" smtClean="0">
                          <a:solidFill>
                            <a:srgbClr val="3333CC"/>
                          </a:solidFill>
                        </a:rPr>
                        <a:t>ausgewachsen mit ca. 10 Monaten</a:t>
                      </a:r>
                    </a:p>
                    <a:p>
                      <a:r>
                        <a:rPr lang="de-DE" sz="2100" baseline="0" dirty="0" smtClean="0">
                          <a:solidFill>
                            <a:srgbClr val="3333CC"/>
                          </a:solidFill>
                        </a:rPr>
                        <a:t>geschlechtsreif mit ca. 22 Monaten</a:t>
                      </a:r>
                    </a:p>
                    <a:p>
                      <a:r>
                        <a:rPr lang="de-DE" sz="2100" baseline="0" dirty="0" smtClean="0">
                          <a:solidFill>
                            <a:srgbClr val="3333CC"/>
                          </a:solidFill>
                        </a:rPr>
                        <a:t> </a:t>
                      </a:r>
                    </a:p>
                  </a:txBody>
                  <a:tcPr/>
                </a:tc>
                <a:extLst>
                  <a:ext uri="{0D108BD9-81ED-4DB2-BD59-A6C34878D82A}">
                    <a16:rowId xmlns:a16="http://schemas.microsoft.com/office/drawing/2014/main" val="1223647619"/>
                  </a:ext>
                </a:extLst>
              </a:tr>
              <a:tr h="812994">
                <a:tc>
                  <a:txBody>
                    <a:bodyPr/>
                    <a:lstStyle/>
                    <a:p>
                      <a:r>
                        <a:rPr lang="de-DE" sz="2100" b="1" dirty="0" smtClean="0">
                          <a:solidFill>
                            <a:srgbClr val="3333CC"/>
                          </a:solidFill>
                        </a:rPr>
                        <a:t>Lebenserwartung</a:t>
                      </a:r>
                      <a:r>
                        <a:rPr lang="de-DE" sz="2100" dirty="0" smtClean="0">
                          <a:solidFill>
                            <a:srgbClr val="3333CC"/>
                          </a:solidFill>
                        </a:rPr>
                        <a:t> </a:t>
                      </a:r>
                      <a:endParaRPr lang="de-DE" sz="2100" dirty="0">
                        <a:solidFill>
                          <a:srgbClr val="3333CC"/>
                        </a:solidFill>
                      </a:endParaRPr>
                    </a:p>
                  </a:txBody>
                  <a:tcPr/>
                </a:tc>
                <a:tc>
                  <a:txBody>
                    <a:bodyPr/>
                    <a:lstStyle/>
                    <a:p>
                      <a:r>
                        <a:rPr lang="de-DE" sz="2100" dirty="0" smtClean="0">
                          <a:solidFill>
                            <a:srgbClr val="3333CC"/>
                          </a:solidFill>
                        </a:rPr>
                        <a:t>ca. 10-13 Jahre,</a:t>
                      </a:r>
                      <a:r>
                        <a:rPr lang="de-DE" sz="2100" baseline="0" dirty="0" smtClean="0">
                          <a:solidFill>
                            <a:srgbClr val="3333CC"/>
                          </a:solidFill>
                        </a:rPr>
                        <a:t> </a:t>
                      </a:r>
                    </a:p>
                    <a:p>
                      <a:r>
                        <a:rPr lang="de-DE" sz="2100" baseline="0" dirty="0" smtClean="0">
                          <a:solidFill>
                            <a:srgbClr val="3333CC"/>
                          </a:solidFill>
                        </a:rPr>
                        <a:t>hohe Sterblichkeit innerhalb der ersten 2 Jahre</a:t>
                      </a:r>
                    </a:p>
                  </a:txBody>
                  <a:tcPr/>
                </a:tc>
                <a:extLst>
                  <a:ext uri="{0D108BD9-81ED-4DB2-BD59-A6C34878D82A}">
                    <a16:rowId xmlns:a16="http://schemas.microsoft.com/office/drawing/2014/main" val="3817988196"/>
                  </a:ext>
                </a:extLst>
              </a:tr>
            </a:tbl>
          </a:graphicData>
        </a:graphic>
      </p:graphicFrame>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10</a:t>
            </a:fld>
            <a:endParaRPr lang="it-IT" altLang="de-DE"/>
          </a:p>
        </p:txBody>
      </p:sp>
    </p:spTree>
    <p:extLst>
      <p:ext uri="{BB962C8B-B14F-4D97-AF65-F5344CB8AC3E}">
        <p14:creationId xmlns:p14="http://schemas.microsoft.com/office/powerpoint/2010/main" val="3805216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Was frisst der Wolf?</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1401448621"/>
              </p:ext>
            </p:extLst>
          </p:nvPr>
        </p:nvGraphicFramePr>
        <p:xfrm>
          <a:off x="447232" y="1588186"/>
          <a:ext cx="8391968" cy="3879141"/>
        </p:xfrm>
        <a:graphic>
          <a:graphicData uri="http://schemas.openxmlformats.org/drawingml/2006/table">
            <a:tbl>
              <a:tblPr firstRow="1" bandRow="1">
                <a:tableStyleId>{F5AB1C69-6EDB-4FF4-983F-18BD219EF322}</a:tableStyleId>
              </a:tblPr>
              <a:tblGrid>
                <a:gridCol w="2540592">
                  <a:extLst>
                    <a:ext uri="{9D8B030D-6E8A-4147-A177-3AD203B41FA5}">
                      <a16:colId xmlns:a16="http://schemas.microsoft.com/office/drawing/2014/main" val="823891462"/>
                    </a:ext>
                  </a:extLst>
                </a:gridCol>
                <a:gridCol w="5851376">
                  <a:extLst>
                    <a:ext uri="{9D8B030D-6E8A-4147-A177-3AD203B41FA5}">
                      <a16:colId xmlns:a16="http://schemas.microsoft.com/office/drawing/2014/main" val="3624835184"/>
                    </a:ext>
                  </a:extLst>
                </a:gridCol>
              </a:tblGrid>
              <a:tr h="1440160">
                <a:tc>
                  <a:txBody>
                    <a:bodyPr/>
                    <a:lstStyle/>
                    <a:p>
                      <a:endParaRPr lang="de-DE" sz="2100" b="1" kern="1200" baseline="0" dirty="0">
                        <a:solidFill>
                          <a:srgbClr val="3333CC"/>
                        </a:solidFill>
                        <a:latin typeface="+mn-lt"/>
                        <a:ea typeface="+mn-ea"/>
                        <a:cs typeface="+mn-cs"/>
                      </a:endParaRPr>
                    </a:p>
                  </a:txBody>
                  <a:tcPr/>
                </a:tc>
                <a:tc>
                  <a:txBody>
                    <a:bodyPr/>
                    <a:lstStyle/>
                    <a:p>
                      <a:endParaRPr lang="de-DE" sz="2100" b="0" kern="1200" baseline="0" dirty="0" smtClean="0">
                        <a:solidFill>
                          <a:srgbClr val="3333CC"/>
                        </a:solidFill>
                        <a:latin typeface="+mn-lt"/>
                        <a:ea typeface="+mn-ea"/>
                        <a:cs typeface="+mn-cs"/>
                      </a:endParaRPr>
                    </a:p>
                  </a:txBody>
                  <a:tcPr/>
                </a:tc>
                <a:extLst>
                  <a:ext uri="{0D108BD9-81ED-4DB2-BD59-A6C34878D82A}">
                    <a16:rowId xmlns:a16="http://schemas.microsoft.com/office/drawing/2014/main" val="1705617989"/>
                  </a:ext>
                </a:extLst>
              </a:tr>
              <a:tr h="520316">
                <a:tc>
                  <a:txBody>
                    <a:bodyPr/>
                    <a:lstStyle/>
                    <a:p>
                      <a:endParaRPr lang="de-DE" sz="2100" b="1" dirty="0">
                        <a:solidFill>
                          <a:srgbClr val="3333CC"/>
                        </a:solidFill>
                      </a:endParaRPr>
                    </a:p>
                  </a:txBody>
                  <a:tcPr/>
                </a:tc>
                <a:tc>
                  <a:txBody>
                    <a:bodyPr/>
                    <a:lstStyle/>
                    <a:p>
                      <a:endParaRPr lang="de-DE" sz="2100" dirty="0" smtClean="0">
                        <a:solidFill>
                          <a:srgbClr val="3333CC"/>
                        </a:solidFill>
                      </a:endParaRPr>
                    </a:p>
                  </a:txBody>
                  <a:tcPr/>
                </a:tc>
                <a:extLst>
                  <a:ext uri="{0D108BD9-81ED-4DB2-BD59-A6C34878D82A}">
                    <a16:rowId xmlns:a16="http://schemas.microsoft.com/office/drawing/2014/main" val="179758929"/>
                  </a:ext>
                </a:extLst>
              </a:tr>
              <a:tr h="1105671">
                <a:tc>
                  <a:txBody>
                    <a:bodyPr/>
                    <a:lstStyle/>
                    <a:p>
                      <a:endParaRPr lang="de-DE" sz="2100" dirty="0">
                        <a:solidFill>
                          <a:srgbClr val="3333CC"/>
                        </a:solidFill>
                      </a:endParaRPr>
                    </a:p>
                  </a:txBody>
                  <a:tcPr/>
                </a:tc>
                <a:tc>
                  <a:txBody>
                    <a:bodyPr/>
                    <a:lstStyle/>
                    <a:p>
                      <a:endParaRPr lang="de-DE" sz="2100" baseline="0" dirty="0" smtClean="0">
                        <a:solidFill>
                          <a:srgbClr val="3333CC"/>
                        </a:solidFill>
                      </a:endParaRPr>
                    </a:p>
                  </a:txBody>
                  <a:tcPr/>
                </a:tc>
                <a:extLst>
                  <a:ext uri="{0D108BD9-81ED-4DB2-BD59-A6C34878D82A}">
                    <a16:rowId xmlns:a16="http://schemas.microsoft.com/office/drawing/2014/main" val="1223647619"/>
                  </a:ext>
                </a:extLst>
              </a:tr>
              <a:tr h="812994">
                <a:tc>
                  <a:txBody>
                    <a:bodyPr/>
                    <a:lstStyle/>
                    <a:p>
                      <a:endParaRPr lang="de-DE" sz="2100" dirty="0">
                        <a:solidFill>
                          <a:srgbClr val="3333CC"/>
                        </a:solidFill>
                      </a:endParaRPr>
                    </a:p>
                  </a:txBody>
                  <a:tcPr/>
                </a:tc>
                <a:tc>
                  <a:txBody>
                    <a:bodyPr/>
                    <a:lstStyle/>
                    <a:p>
                      <a:endParaRPr lang="de-DE" sz="2100" baseline="0" dirty="0" smtClean="0">
                        <a:solidFill>
                          <a:srgbClr val="3333CC"/>
                        </a:solidFill>
                      </a:endParaRPr>
                    </a:p>
                  </a:txBody>
                  <a:tcPr/>
                </a:tc>
                <a:extLst>
                  <a:ext uri="{0D108BD9-81ED-4DB2-BD59-A6C34878D82A}">
                    <a16:rowId xmlns:a16="http://schemas.microsoft.com/office/drawing/2014/main" val="3817988196"/>
                  </a:ext>
                </a:extLst>
              </a:tr>
            </a:tbl>
          </a:graphicData>
        </a:graphic>
      </p:graphicFrame>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11</a:t>
            </a:fld>
            <a:endParaRPr lang="it-IT" altLang="de-DE"/>
          </a:p>
        </p:txBody>
      </p:sp>
      <p:pic>
        <p:nvPicPr>
          <p:cNvPr id="4" name="Grafik 3"/>
          <p:cNvPicPr>
            <a:picLocks noChangeAspect="1"/>
          </p:cNvPicPr>
          <p:nvPr/>
        </p:nvPicPr>
        <p:blipFill>
          <a:blip r:embed="rId3"/>
          <a:stretch>
            <a:fillRect/>
          </a:stretch>
        </p:blipFill>
        <p:spPr>
          <a:xfrm>
            <a:off x="444550" y="1588186"/>
            <a:ext cx="8338932" cy="4073062"/>
          </a:xfrm>
          <a:prstGeom prst="rect">
            <a:avLst/>
          </a:prstGeom>
        </p:spPr>
      </p:pic>
    </p:spTree>
    <p:extLst>
      <p:ext uri="{BB962C8B-B14F-4D97-AF65-F5344CB8AC3E}">
        <p14:creationId xmlns:p14="http://schemas.microsoft.com/office/powerpoint/2010/main" val="2085410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a:t>Was frisst der Wolf?</a:t>
            </a:r>
          </a:p>
        </p:txBody>
      </p:sp>
      <p:graphicFrame>
        <p:nvGraphicFramePr>
          <p:cNvPr id="5" name="Tabelle 4"/>
          <p:cNvGraphicFramePr>
            <a:graphicFrameLocks noGrp="1"/>
          </p:cNvGraphicFramePr>
          <p:nvPr>
            <p:extLst>
              <p:ext uri="{D42A27DB-BD31-4B8C-83A1-F6EECF244321}">
                <p14:modId xmlns:p14="http://schemas.microsoft.com/office/powerpoint/2010/main" val="1401448621"/>
              </p:ext>
            </p:extLst>
          </p:nvPr>
        </p:nvGraphicFramePr>
        <p:xfrm>
          <a:off x="447232" y="1588186"/>
          <a:ext cx="8391968" cy="3879141"/>
        </p:xfrm>
        <a:graphic>
          <a:graphicData uri="http://schemas.openxmlformats.org/drawingml/2006/table">
            <a:tbl>
              <a:tblPr firstRow="1" bandRow="1">
                <a:tableStyleId>{F5AB1C69-6EDB-4FF4-983F-18BD219EF322}</a:tableStyleId>
              </a:tblPr>
              <a:tblGrid>
                <a:gridCol w="2540592">
                  <a:extLst>
                    <a:ext uri="{9D8B030D-6E8A-4147-A177-3AD203B41FA5}">
                      <a16:colId xmlns:a16="http://schemas.microsoft.com/office/drawing/2014/main" val="823891462"/>
                    </a:ext>
                  </a:extLst>
                </a:gridCol>
                <a:gridCol w="5851376">
                  <a:extLst>
                    <a:ext uri="{9D8B030D-6E8A-4147-A177-3AD203B41FA5}">
                      <a16:colId xmlns:a16="http://schemas.microsoft.com/office/drawing/2014/main" val="3624835184"/>
                    </a:ext>
                  </a:extLst>
                </a:gridCol>
              </a:tblGrid>
              <a:tr h="1440160">
                <a:tc>
                  <a:txBody>
                    <a:bodyPr/>
                    <a:lstStyle/>
                    <a:p>
                      <a:endParaRPr lang="de-DE" sz="2100" b="1" kern="1200" baseline="0" dirty="0">
                        <a:solidFill>
                          <a:srgbClr val="3333CC"/>
                        </a:solidFill>
                        <a:latin typeface="+mn-lt"/>
                        <a:ea typeface="+mn-ea"/>
                        <a:cs typeface="+mn-cs"/>
                      </a:endParaRPr>
                    </a:p>
                  </a:txBody>
                  <a:tcPr/>
                </a:tc>
                <a:tc>
                  <a:txBody>
                    <a:bodyPr/>
                    <a:lstStyle/>
                    <a:p>
                      <a:endParaRPr lang="de-DE" sz="2100" b="0" kern="1200" baseline="0" dirty="0" smtClean="0">
                        <a:solidFill>
                          <a:srgbClr val="3333CC"/>
                        </a:solidFill>
                        <a:latin typeface="+mn-lt"/>
                        <a:ea typeface="+mn-ea"/>
                        <a:cs typeface="+mn-cs"/>
                      </a:endParaRPr>
                    </a:p>
                  </a:txBody>
                  <a:tcPr/>
                </a:tc>
                <a:extLst>
                  <a:ext uri="{0D108BD9-81ED-4DB2-BD59-A6C34878D82A}">
                    <a16:rowId xmlns:a16="http://schemas.microsoft.com/office/drawing/2014/main" val="1705617989"/>
                  </a:ext>
                </a:extLst>
              </a:tr>
              <a:tr h="520316">
                <a:tc>
                  <a:txBody>
                    <a:bodyPr/>
                    <a:lstStyle/>
                    <a:p>
                      <a:endParaRPr lang="de-DE" sz="2100" b="1" dirty="0">
                        <a:solidFill>
                          <a:srgbClr val="3333CC"/>
                        </a:solidFill>
                      </a:endParaRPr>
                    </a:p>
                  </a:txBody>
                  <a:tcPr/>
                </a:tc>
                <a:tc>
                  <a:txBody>
                    <a:bodyPr/>
                    <a:lstStyle/>
                    <a:p>
                      <a:endParaRPr lang="de-DE" sz="2100" dirty="0" smtClean="0">
                        <a:solidFill>
                          <a:srgbClr val="3333CC"/>
                        </a:solidFill>
                      </a:endParaRPr>
                    </a:p>
                  </a:txBody>
                  <a:tcPr/>
                </a:tc>
                <a:extLst>
                  <a:ext uri="{0D108BD9-81ED-4DB2-BD59-A6C34878D82A}">
                    <a16:rowId xmlns:a16="http://schemas.microsoft.com/office/drawing/2014/main" val="179758929"/>
                  </a:ext>
                </a:extLst>
              </a:tr>
              <a:tr h="1105671">
                <a:tc>
                  <a:txBody>
                    <a:bodyPr/>
                    <a:lstStyle/>
                    <a:p>
                      <a:endParaRPr lang="de-DE" sz="2100" dirty="0">
                        <a:solidFill>
                          <a:srgbClr val="3333CC"/>
                        </a:solidFill>
                      </a:endParaRPr>
                    </a:p>
                  </a:txBody>
                  <a:tcPr/>
                </a:tc>
                <a:tc>
                  <a:txBody>
                    <a:bodyPr/>
                    <a:lstStyle/>
                    <a:p>
                      <a:endParaRPr lang="de-DE" sz="2100" baseline="0" dirty="0" smtClean="0">
                        <a:solidFill>
                          <a:srgbClr val="3333CC"/>
                        </a:solidFill>
                      </a:endParaRPr>
                    </a:p>
                  </a:txBody>
                  <a:tcPr/>
                </a:tc>
                <a:extLst>
                  <a:ext uri="{0D108BD9-81ED-4DB2-BD59-A6C34878D82A}">
                    <a16:rowId xmlns:a16="http://schemas.microsoft.com/office/drawing/2014/main" val="1223647619"/>
                  </a:ext>
                </a:extLst>
              </a:tr>
              <a:tr h="812994">
                <a:tc>
                  <a:txBody>
                    <a:bodyPr/>
                    <a:lstStyle/>
                    <a:p>
                      <a:endParaRPr lang="de-DE" sz="2100" dirty="0">
                        <a:solidFill>
                          <a:srgbClr val="3333CC"/>
                        </a:solidFill>
                      </a:endParaRPr>
                    </a:p>
                  </a:txBody>
                  <a:tcPr/>
                </a:tc>
                <a:tc>
                  <a:txBody>
                    <a:bodyPr/>
                    <a:lstStyle/>
                    <a:p>
                      <a:endParaRPr lang="de-DE" sz="2100" baseline="0" dirty="0" smtClean="0">
                        <a:solidFill>
                          <a:srgbClr val="3333CC"/>
                        </a:solidFill>
                      </a:endParaRPr>
                    </a:p>
                  </a:txBody>
                  <a:tcPr/>
                </a:tc>
                <a:extLst>
                  <a:ext uri="{0D108BD9-81ED-4DB2-BD59-A6C34878D82A}">
                    <a16:rowId xmlns:a16="http://schemas.microsoft.com/office/drawing/2014/main" val="3817988196"/>
                  </a:ext>
                </a:extLst>
              </a:tr>
            </a:tbl>
          </a:graphicData>
        </a:graphic>
      </p:graphicFrame>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12</a:t>
            </a:fld>
            <a:endParaRPr lang="it-IT" altLang="de-DE"/>
          </a:p>
        </p:txBody>
      </p:sp>
      <p:pic>
        <p:nvPicPr>
          <p:cNvPr id="7" name="Grafik 6"/>
          <p:cNvPicPr>
            <a:picLocks noChangeAspect="1"/>
          </p:cNvPicPr>
          <p:nvPr/>
        </p:nvPicPr>
        <p:blipFill>
          <a:blip r:embed="rId3"/>
          <a:stretch>
            <a:fillRect/>
          </a:stretch>
        </p:blipFill>
        <p:spPr>
          <a:xfrm>
            <a:off x="447232" y="1248457"/>
            <a:ext cx="7149104" cy="5157910"/>
          </a:xfrm>
          <a:prstGeom prst="rect">
            <a:avLst/>
          </a:prstGeom>
        </p:spPr>
      </p:pic>
    </p:spTree>
    <p:extLst>
      <p:ext uri="{BB962C8B-B14F-4D97-AF65-F5344CB8AC3E}">
        <p14:creationId xmlns:p14="http://schemas.microsoft.com/office/powerpoint/2010/main" val="718939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a:t>Was frisst der Wolf?</a:t>
            </a:r>
          </a:p>
        </p:txBody>
      </p:sp>
      <p:graphicFrame>
        <p:nvGraphicFramePr>
          <p:cNvPr id="5" name="Tabelle 4"/>
          <p:cNvGraphicFramePr>
            <a:graphicFrameLocks noGrp="1"/>
          </p:cNvGraphicFramePr>
          <p:nvPr>
            <p:extLst>
              <p:ext uri="{D42A27DB-BD31-4B8C-83A1-F6EECF244321}">
                <p14:modId xmlns:p14="http://schemas.microsoft.com/office/powerpoint/2010/main" val="1401448621"/>
              </p:ext>
            </p:extLst>
          </p:nvPr>
        </p:nvGraphicFramePr>
        <p:xfrm>
          <a:off x="447232" y="1588186"/>
          <a:ext cx="8391968" cy="3879141"/>
        </p:xfrm>
        <a:graphic>
          <a:graphicData uri="http://schemas.openxmlformats.org/drawingml/2006/table">
            <a:tbl>
              <a:tblPr firstRow="1" bandRow="1">
                <a:tableStyleId>{F5AB1C69-6EDB-4FF4-983F-18BD219EF322}</a:tableStyleId>
              </a:tblPr>
              <a:tblGrid>
                <a:gridCol w="2540592">
                  <a:extLst>
                    <a:ext uri="{9D8B030D-6E8A-4147-A177-3AD203B41FA5}">
                      <a16:colId xmlns:a16="http://schemas.microsoft.com/office/drawing/2014/main" val="823891462"/>
                    </a:ext>
                  </a:extLst>
                </a:gridCol>
                <a:gridCol w="5851376">
                  <a:extLst>
                    <a:ext uri="{9D8B030D-6E8A-4147-A177-3AD203B41FA5}">
                      <a16:colId xmlns:a16="http://schemas.microsoft.com/office/drawing/2014/main" val="3624835184"/>
                    </a:ext>
                  </a:extLst>
                </a:gridCol>
              </a:tblGrid>
              <a:tr h="1440160">
                <a:tc>
                  <a:txBody>
                    <a:bodyPr/>
                    <a:lstStyle/>
                    <a:p>
                      <a:endParaRPr lang="de-DE" sz="2100" b="1" kern="1200" baseline="0" dirty="0">
                        <a:solidFill>
                          <a:srgbClr val="3333CC"/>
                        </a:solidFill>
                        <a:latin typeface="+mn-lt"/>
                        <a:ea typeface="+mn-ea"/>
                        <a:cs typeface="+mn-cs"/>
                      </a:endParaRPr>
                    </a:p>
                  </a:txBody>
                  <a:tcPr/>
                </a:tc>
                <a:tc>
                  <a:txBody>
                    <a:bodyPr/>
                    <a:lstStyle/>
                    <a:p>
                      <a:endParaRPr lang="de-DE" sz="2100" b="0" kern="1200" baseline="0" dirty="0" smtClean="0">
                        <a:solidFill>
                          <a:srgbClr val="3333CC"/>
                        </a:solidFill>
                        <a:latin typeface="+mn-lt"/>
                        <a:ea typeface="+mn-ea"/>
                        <a:cs typeface="+mn-cs"/>
                      </a:endParaRPr>
                    </a:p>
                  </a:txBody>
                  <a:tcPr/>
                </a:tc>
                <a:extLst>
                  <a:ext uri="{0D108BD9-81ED-4DB2-BD59-A6C34878D82A}">
                    <a16:rowId xmlns:a16="http://schemas.microsoft.com/office/drawing/2014/main" val="1705617989"/>
                  </a:ext>
                </a:extLst>
              </a:tr>
              <a:tr h="520316">
                <a:tc>
                  <a:txBody>
                    <a:bodyPr/>
                    <a:lstStyle/>
                    <a:p>
                      <a:endParaRPr lang="de-DE" sz="2100" b="1" dirty="0">
                        <a:solidFill>
                          <a:srgbClr val="3333CC"/>
                        </a:solidFill>
                      </a:endParaRPr>
                    </a:p>
                  </a:txBody>
                  <a:tcPr/>
                </a:tc>
                <a:tc>
                  <a:txBody>
                    <a:bodyPr/>
                    <a:lstStyle/>
                    <a:p>
                      <a:endParaRPr lang="de-DE" sz="2100" dirty="0" smtClean="0">
                        <a:solidFill>
                          <a:srgbClr val="3333CC"/>
                        </a:solidFill>
                      </a:endParaRPr>
                    </a:p>
                  </a:txBody>
                  <a:tcPr/>
                </a:tc>
                <a:extLst>
                  <a:ext uri="{0D108BD9-81ED-4DB2-BD59-A6C34878D82A}">
                    <a16:rowId xmlns:a16="http://schemas.microsoft.com/office/drawing/2014/main" val="179758929"/>
                  </a:ext>
                </a:extLst>
              </a:tr>
              <a:tr h="1105671">
                <a:tc>
                  <a:txBody>
                    <a:bodyPr/>
                    <a:lstStyle/>
                    <a:p>
                      <a:endParaRPr lang="de-DE" sz="2100" dirty="0">
                        <a:solidFill>
                          <a:srgbClr val="3333CC"/>
                        </a:solidFill>
                      </a:endParaRPr>
                    </a:p>
                  </a:txBody>
                  <a:tcPr/>
                </a:tc>
                <a:tc>
                  <a:txBody>
                    <a:bodyPr/>
                    <a:lstStyle/>
                    <a:p>
                      <a:endParaRPr lang="de-DE" sz="2100" baseline="0" dirty="0" smtClean="0">
                        <a:solidFill>
                          <a:srgbClr val="3333CC"/>
                        </a:solidFill>
                      </a:endParaRPr>
                    </a:p>
                  </a:txBody>
                  <a:tcPr/>
                </a:tc>
                <a:extLst>
                  <a:ext uri="{0D108BD9-81ED-4DB2-BD59-A6C34878D82A}">
                    <a16:rowId xmlns:a16="http://schemas.microsoft.com/office/drawing/2014/main" val="1223647619"/>
                  </a:ext>
                </a:extLst>
              </a:tr>
              <a:tr h="812994">
                <a:tc>
                  <a:txBody>
                    <a:bodyPr/>
                    <a:lstStyle/>
                    <a:p>
                      <a:endParaRPr lang="de-DE" sz="2100" dirty="0">
                        <a:solidFill>
                          <a:srgbClr val="3333CC"/>
                        </a:solidFill>
                      </a:endParaRPr>
                    </a:p>
                  </a:txBody>
                  <a:tcPr/>
                </a:tc>
                <a:tc>
                  <a:txBody>
                    <a:bodyPr/>
                    <a:lstStyle/>
                    <a:p>
                      <a:endParaRPr lang="de-DE" sz="2100" baseline="0" dirty="0" smtClean="0">
                        <a:solidFill>
                          <a:srgbClr val="3333CC"/>
                        </a:solidFill>
                      </a:endParaRPr>
                    </a:p>
                  </a:txBody>
                  <a:tcPr/>
                </a:tc>
                <a:extLst>
                  <a:ext uri="{0D108BD9-81ED-4DB2-BD59-A6C34878D82A}">
                    <a16:rowId xmlns:a16="http://schemas.microsoft.com/office/drawing/2014/main" val="3817988196"/>
                  </a:ext>
                </a:extLst>
              </a:tr>
            </a:tbl>
          </a:graphicData>
        </a:graphic>
      </p:graphicFrame>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13</a:t>
            </a:fld>
            <a:endParaRPr lang="it-IT" altLang="de-DE"/>
          </a:p>
        </p:txBody>
      </p:sp>
      <p:pic>
        <p:nvPicPr>
          <p:cNvPr id="6" name="Grafik 5"/>
          <p:cNvPicPr>
            <a:picLocks noChangeAspect="1"/>
          </p:cNvPicPr>
          <p:nvPr/>
        </p:nvPicPr>
        <p:blipFill>
          <a:blip r:embed="rId3"/>
          <a:stretch>
            <a:fillRect/>
          </a:stretch>
        </p:blipFill>
        <p:spPr>
          <a:xfrm>
            <a:off x="296418" y="1419064"/>
            <a:ext cx="8510701" cy="4514999"/>
          </a:xfrm>
          <a:prstGeom prst="rect">
            <a:avLst/>
          </a:prstGeom>
        </p:spPr>
      </p:pic>
    </p:spTree>
    <p:extLst>
      <p:ext uri="{BB962C8B-B14F-4D97-AF65-F5344CB8AC3E}">
        <p14:creationId xmlns:p14="http://schemas.microsoft.com/office/powerpoint/2010/main" val="2774358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a:t>Was frisst der Wolf?</a:t>
            </a:r>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14</a:t>
            </a:fld>
            <a:endParaRPr lang="it-IT" altLang="de-DE"/>
          </a:p>
        </p:txBody>
      </p:sp>
      <p:pic>
        <p:nvPicPr>
          <p:cNvPr id="4" name="Grafik 3"/>
          <p:cNvPicPr>
            <a:picLocks noChangeAspect="1"/>
          </p:cNvPicPr>
          <p:nvPr/>
        </p:nvPicPr>
        <p:blipFill>
          <a:blip r:embed="rId3"/>
          <a:stretch>
            <a:fillRect/>
          </a:stretch>
        </p:blipFill>
        <p:spPr>
          <a:xfrm>
            <a:off x="611560" y="1412776"/>
            <a:ext cx="4980583" cy="4664356"/>
          </a:xfrm>
          <a:prstGeom prst="rect">
            <a:avLst/>
          </a:prstGeom>
        </p:spPr>
      </p:pic>
      <p:sp>
        <p:nvSpPr>
          <p:cNvPr id="7" name="Textfeld 6"/>
          <p:cNvSpPr txBox="1"/>
          <p:nvPr/>
        </p:nvSpPr>
        <p:spPr>
          <a:xfrm>
            <a:off x="899592" y="5961716"/>
            <a:ext cx="5400600" cy="230832"/>
          </a:xfrm>
          <a:prstGeom prst="rect">
            <a:avLst/>
          </a:prstGeom>
          <a:noFill/>
        </p:spPr>
        <p:txBody>
          <a:bodyPr wrap="square" rtlCol="0">
            <a:spAutoFit/>
          </a:bodyPr>
          <a:lstStyle/>
          <a:p>
            <a:r>
              <a:rPr lang="de-DE" sz="900" dirty="0" smtClean="0"/>
              <a:t>Quelle: The </a:t>
            </a:r>
            <a:r>
              <a:rPr lang="de-DE" sz="900" dirty="0" err="1" smtClean="0"/>
              <a:t>forgotten</a:t>
            </a:r>
            <a:r>
              <a:rPr lang="de-DE" sz="900" dirty="0" smtClean="0"/>
              <a:t> </a:t>
            </a:r>
            <a:r>
              <a:rPr lang="de-DE" sz="900" dirty="0" err="1" smtClean="0"/>
              <a:t>prey</a:t>
            </a:r>
            <a:r>
              <a:rPr lang="de-DE" sz="900" dirty="0" smtClean="0"/>
              <a:t> </a:t>
            </a:r>
            <a:r>
              <a:rPr lang="de-DE" sz="900" dirty="0" err="1" smtClean="0"/>
              <a:t>of</a:t>
            </a:r>
            <a:r>
              <a:rPr lang="de-DE" sz="900" dirty="0" smtClean="0"/>
              <a:t> an </a:t>
            </a:r>
            <a:r>
              <a:rPr lang="de-DE" sz="900" dirty="0" err="1" smtClean="0"/>
              <a:t>iconic</a:t>
            </a:r>
            <a:r>
              <a:rPr lang="de-DE" sz="900" dirty="0" smtClean="0"/>
              <a:t> </a:t>
            </a:r>
            <a:r>
              <a:rPr lang="de-DE" sz="900" dirty="0" err="1" smtClean="0"/>
              <a:t>predator</a:t>
            </a:r>
            <a:r>
              <a:rPr lang="de-DE" sz="900" dirty="0" smtClean="0"/>
              <a:t>; Gable et al. </a:t>
            </a:r>
            <a:endParaRPr lang="de-DE" sz="900" dirty="0"/>
          </a:p>
        </p:txBody>
      </p:sp>
    </p:spTree>
    <p:extLst>
      <p:ext uri="{BB962C8B-B14F-4D97-AF65-F5344CB8AC3E}">
        <p14:creationId xmlns:p14="http://schemas.microsoft.com/office/powerpoint/2010/main" val="3208650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a:t>Was frisst </a:t>
            </a:r>
            <a:r>
              <a:rPr lang="de-DE" dirty="0" smtClean="0"/>
              <a:t>ein Wolfsrudel auf 100ha pro Jahr ?</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15</a:t>
            </a:fld>
            <a:endParaRPr lang="it-IT" altLang="de-DE"/>
          </a:p>
        </p:txBody>
      </p:sp>
      <p:graphicFrame>
        <p:nvGraphicFramePr>
          <p:cNvPr id="10" name="Tabelle 9"/>
          <p:cNvGraphicFramePr>
            <a:graphicFrameLocks noGrp="1"/>
          </p:cNvGraphicFramePr>
          <p:nvPr>
            <p:extLst>
              <p:ext uri="{D42A27DB-BD31-4B8C-83A1-F6EECF244321}">
                <p14:modId xmlns:p14="http://schemas.microsoft.com/office/powerpoint/2010/main" val="3583560664"/>
              </p:ext>
            </p:extLst>
          </p:nvPr>
        </p:nvGraphicFramePr>
        <p:xfrm>
          <a:off x="1514032" y="1754465"/>
          <a:ext cx="6096000" cy="266710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31781716"/>
                    </a:ext>
                  </a:extLst>
                </a:gridCol>
                <a:gridCol w="1219200">
                  <a:extLst>
                    <a:ext uri="{9D8B030D-6E8A-4147-A177-3AD203B41FA5}">
                      <a16:colId xmlns:a16="http://schemas.microsoft.com/office/drawing/2014/main" val="1639657572"/>
                    </a:ext>
                  </a:extLst>
                </a:gridCol>
                <a:gridCol w="1219200">
                  <a:extLst>
                    <a:ext uri="{9D8B030D-6E8A-4147-A177-3AD203B41FA5}">
                      <a16:colId xmlns:a16="http://schemas.microsoft.com/office/drawing/2014/main" val="1766005883"/>
                    </a:ext>
                  </a:extLst>
                </a:gridCol>
                <a:gridCol w="1219200">
                  <a:extLst>
                    <a:ext uri="{9D8B030D-6E8A-4147-A177-3AD203B41FA5}">
                      <a16:colId xmlns:a16="http://schemas.microsoft.com/office/drawing/2014/main" val="179909475"/>
                    </a:ext>
                  </a:extLst>
                </a:gridCol>
                <a:gridCol w="1219200">
                  <a:extLst>
                    <a:ext uri="{9D8B030D-6E8A-4147-A177-3AD203B41FA5}">
                      <a16:colId xmlns:a16="http://schemas.microsoft.com/office/drawing/2014/main" val="4136207889"/>
                    </a:ext>
                  </a:extLst>
                </a:gridCol>
              </a:tblGrid>
              <a:tr h="370840">
                <a:tc>
                  <a:txBody>
                    <a:bodyPr/>
                    <a:lstStyle/>
                    <a:p>
                      <a:r>
                        <a:rPr lang="de-DE" dirty="0" smtClean="0"/>
                        <a:t>Autor</a:t>
                      </a:r>
                      <a:r>
                        <a:rPr lang="de-DE" baseline="0" dirty="0" smtClean="0"/>
                        <a:t> Studie</a:t>
                      </a:r>
                      <a:endParaRPr lang="de-DE" dirty="0"/>
                    </a:p>
                  </a:txBody>
                  <a:tcPr/>
                </a:tc>
                <a:tc>
                  <a:txBody>
                    <a:bodyPr/>
                    <a:lstStyle/>
                    <a:p>
                      <a:r>
                        <a:rPr lang="de-DE" dirty="0" smtClean="0"/>
                        <a:t>Anzahl</a:t>
                      </a:r>
                      <a:r>
                        <a:rPr lang="de-DE" baseline="0" dirty="0" smtClean="0"/>
                        <a:t> Rehwild</a:t>
                      </a:r>
                      <a:endParaRPr lang="de-DE" dirty="0"/>
                    </a:p>
                  </a:txBody>
                  <a:tcPr/>
                </a:tc>
                <a:tc>
                  <a:txBody>
                    <a:bodyPr/>
                    <a:lstStyle/>
                    <a:p>
                      <a:r>
                        <a:rPr lang="de-DE" dirty="0" smtClean="0"/>
                        <a:t>Anzahl Schwarzwild</a:t>
                      </a:r>
                      <a:endParaRPr lang="de-DE" dirty="0"/>
                    </a:p>
                  </a:txBody>
                  <a:tcPr/>
                </a:tc>
                <a:tc>
                  <a:txBody>
                    <a:bodyPr/>
                    <a:lstStyle/>
                    <a:p>
                      <a:r>
                        <a:rPr lang="de-DE" dirty="0" smtClean="0"/>
                        <a:t>Anzahl Rotwild</a:t>
                      </a:r>
                      <a:endParaRPr lang="de-DE" dirty="0"/>
                    </a:p>
                  </a:txBody>
                  <a:tcPr/>
                </a:tc>
                <a:tc>
                  <a:txBody>
                    <a:bodyPr/>
                    <a:lstStyle/>
                    <a:p>
                      <a:r>
                        <a:rPr lang="de-DE" dirty="0" smtClean="0"/>
                        <a:t>Gesamt</a:t>
                      </a:r>
                      <a:endParaRPr lang="de-DE" dirty="0"/>
                    </a:p>
                  </a:txBody>
                  <a:tcPr/>
                </a:tc>
                <a:extLst>
                  <a:ext uri="{0D108BD9-81ED-4DB2-BD59-A6C34878D82A}">
                    <a16:rowId xmlns:a16="http://schemas.microsoft.com/office/drawing/2014/main" val="1969265460"/>
                  </a:ext>
                </a:extLst>
              </a:tr>
              <a:tr h="741784">
                <a:tc>
                  <a:txBody>
                    <a:bodyPr/>
                    <a:lstStyle/>
                    <a:p>
                      <a:r>
                        <a:rPr lang="de-DE" dirty="0" err="1" smtClean="0"/>
                        <a:t>Wotschikowsky</a:t>
                      </a:r>
                      <a:endParaRPr lang="de-DE" dirty="0"/>
                    </a:p>
                  </a:txBody>
                  <a:tcPr/>
                </a:tc>
                <a:tc>
                  <a:txBody>
                    <a:bodyPr/>
                    <a:lstStyle/>
                    <a:p>
                      <a:r>
                        <a:rPr lang="de-DE" dirty="0" smtClean="0"/>
                        <a:t>1,6</a:t>
                      </a:r>
                      <a:endParaRPr lang="de-DE" dirty="0"/>
                    </a:p>
                  </a:txBody>
                  <a:tcPr/>
                </a:tc>
                <a:tc>
                  <a:txBody>
                    <a:bodyPr/>
                    <a:lstStyle/>
                    <a:p>
                      <a:r>
                        <a:rPr lang="de-DE" dirty="0" smtClean="0"/>
                        <a:t>0,4</a:t>
                      </a:r>
                      <a:endParaRPr lang="de-DE" dirty="0"/>
                    </a:p>
                  </a:txBody>
                  <a:tcPr/>
                </a:tc>
                <a:tc>
                  <a:txBody>
                    <a:bodyPr/>
                    <a:lstStyle/>
                    <a:p>
                      <a:r>
                        <a:rPr lang="de-DE" dirty="0" smtClean="0"/>
                        <a:t>0,2</a:t>
                      </a:r>
                      <a:endParaRPr lang="de-DE" dirty="0"/>
                    </a:p>
                  </a:txBody>
                  <a:tcPr/>
                </a:tc>
                <a:tc>
                  <a:txBody>
                    <a:bodyPr/>
                    <a:lstStyle/>
                    <a:p>
                      <a:r>
                        <a:rPr lang="de-DE" dirty="0" smtClean="0"/>
                        <a:t>2,2</a:t>
                      </a:r>
                      <a:endParaRPr lang="de-DE" dirty="0"/>
                    </a:p>
                  </a:txBody>
                  <a:tcPr/>
                </a:tc>
                <a:extLst>
                  <a:ext uri="{0D108BD9-81ED-4DB2-BD59-A6C34878D82A}">
                    <a16:rowId xmlns:a16="http://schemas.microsoft.com/office/drawing/2014/main" val="1702506813"/>
                  </a:ext>
                </a:extLst>
              </a:tr>
              <a:tr h="370840">
                <a:tc>
                  <a:txBody>
                    <a:bodyPr/>
                    <a:lstStyle/>
                    <a:p>
                      <a:r>
                        <a:rPr lang="de-DE" dirty="0" smtClean="0"/>
                        <a:t>Knauer et al.</a:t>
                      </a:r>
                      <a:endParaRPr lang="de-DE" dirty="0"/>
                    </a:p>
                  </a:txBody>
                  <a:tcPr/>
                </a:tc>
                <a:tc>
                  <a:txBody>
                    <a:bodyPr/>
                    <a:lstStyle/>
                    <a:p>
                      <a:r>
                        <a:rPr lang="de-DE" dirty="0" smtClean="0"/>
                        <a:t>1,5</a:t>
                      </a:r>
                      <a:endParaRPr lang="de-DE" dirty="0"/>
                    </a:p>
                  </a:txBody>
                  <a:tcPr/>
                </a:tc>
                <a:tc>
                  <a:txBody>
                    <a:bodyPr/>
                    <a:lstStyle/>
                    <a:p>
                      <a:r>
                        <a:rPr lang="de-DE" dirty="0" smtClean="0"/>
                        <a:t>0,4</a:t>
                      </a:r>
                      <a:endParaRPr lang="de-DE" dirty="0"/>
                    </a:p>
                  </a:txBody>
                  <a:tcPr/>
                </a:tc>
                <a:tc>
                  <a:txBody>
                    <a:bodyPr/>
                    <a:lstStyle/>
                    <a:p>
                      <a:r>
                        <a:rPr lang="de-DE" dirty="0" smtClean="0"/>
                        <a:t>0,2</a:t>
                      </a:r>
                      <a:endParaRPr lang="de-DE" dirty="0"/>
                    </a:p>
                  </a:txBody>
                  <a:tcPr/>
                </a:tc>
                <a:tc>
                  <a:txBody>
                    <a:bodyPr/>
                    <a:lstStyle/>
                    <a:p>
                      <a:r>
                        <a:rPr lang="de-DE" dirty="0" smtClean="0"/>
                        <a:t>2,1</a:t>
                      </a:r>
                      <a:endParaRPr lang="de-DE" dirty="0"/>
                    </a:p>
                  </a:txBody>
                  <a:tcPr/>
                </a:tc>
                <a:extLst>
                  <a:ext uri="{0D108BD9-81ED-4DB2-BD59-A6C34878D82A}">
                    <a16:rowId xmlns:a16="http://schemas.microsoft.com/office/drawing/2014/main" val="1888189427"/>
                  </a:ext>
                </a:extLst>
              </a:tr>
              <a:tr h="370840">
                <a:tc>
                  <a:txBody>
                    <a:bodyPr/>
                    <a:lstStyle/>
                    <a:p>
                      <a:r>
                        <a:rPr lang="de-DE" dirty="0" err="1" smtClean="0"/>
                        <a:t>Okarma</a:t>
                      </a:r>
                      <a:endParaRPr lang="de-DE" dirty="0"/>
                    </a:p>
                  </a:txBody>
                  <a:tcPr/>
                </a:tc>
                <a:tc>
                  <a:txBody>
                    <a:bodyPr/>
                    <a:lstStyle/>
                    <a:p>
                      <a:r>
                        <a:rPr lang="de-DE" dirty="0" smtClean="0"/>
                        <a:t>0,31</a:t>
                      </a:r>
                      <a:endParaRPr lang="de-DE" dirty="0"/>
                    </a:p>
                  </a:txBody>
                  <a:tcPr/>
                </a:tc>
                <a:tc>
                  <a:txBody>
                    <a:bodyPr/>
                    <a:lstStyle/>
                    <a:p>
                      <a:r>
                        <a:rPr lang="de-DE" dirty="0" smtClean="0"/>
                        <a:t>0,16</a:t>
                      </a:r>
                      <a:endParaRPr lang="de-DE" dirty="0"/>
                    </a:p>
                  </a:txBody>
                  <a:tcPr/>
                </a:tc>
                <a:tc>
                  <a:txBody>
                    <a:bodyPr/>
                    <a:lstStyle/>
                    <a:p>
                      <a:r>
                        <a:rPr lang="de-DE" dirty="0" smtClean="0"/>
                        <a:t>0,72</a:t>
                      </a:r>
                      <a:endParaRPr lang="de-DE" dirty="0"/>
                    </a:p>
                  </a:txBody>
                  <a:tcPr/>
                </a:tc>
                <a:tc>
                  <a:txBody>
                    <a:bodyPr/>
                    <a:lstStyle/>
                    <a:p>
                      <a:r>
                        <a:rPr lang="de-DE" dirty="0" smtClean="0"/>
                        <a:t>1,19</a:t>
                      </a:r>
                      <a:endParaRPr lang="de-DE" dirty="0"/>
                    </a:p>
                  </a:txBody>
                  <a:tcPr/>
                </a:tc>
                <a:extLst>
                  <a:ext uri="{0D108BD9-81ED-4DB2-BD59-A6C34878D82A}">
                    <a16:rowId xmlns:a16="http://schemas.microsoft.com/office/drawing/2014/main" val="3640946116"/>
                  </a:ext>
                </a:extLst>
              </a:tr>
            </a:tbl>
          </a:graphicData>
        </a:graphic>
      </p:graphicFrame>
    </p:spTree>
    <p:extLst>
      <p:ext uri="{BB962C8B-B14F-4D97-AF65-F5344CB8AC3E}">
        <p14:creationId xmlns:p14="http://schemas.microsoft.com/office/powerpoint/2010/main" val="636279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Einfluss auf das räumliche und zeitliche Nutzungsverhalten von Beutetieren</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16</a:t>
            </a:fld>
            <a:endParaRPr lang="it-IT" altLang="de-DE"/>
          </a:p>
        </p:txBody>
      </p:sp>
      <p:sp>
        <p:nvSpPr>
          <p:cNvPr id="6" name="Textfeld 5"/>
          <p:cNvSpPr txBox="1"/>
          <p:nvPr/>
        </p:nvSpPr>
        <p:spPr>
          <a:xfrm>
            <a:off x="611560" y="1698252"/>
            <a:ext cx="7706816" cy="5262979"/>
          </a:xfrm>
          <a:prstGeom prst="rect">
            <a:avLst/>
          </a:prstGeom>
          <a:noFill/>
        </p:spPr>
        <p:txBody>
          <a:bodyPr wrap="square" rtlCol="0">
            <a:spAutoFit/>
          </a:bodyPr>
          <a:lstStyle/>
          <a:p>
            <a:pPr marL="342900" indent="-342900">
              <a:buFontTx/>
              <a:buChar char="-"/>
            </a:pPr>
            <a:r>
              <a:rPr lang="de-DE" sz="2100" dirty="0" err="1" smtClean="0">
                <a:solidFill>
                  <a:srgbClr val="3333CC"/>
                </a:solidFill>
                <a:latin typeface="+mn-lt"/>
              </a:rPr>
              <a:t>Telemetriestudie</a:t>
            </a:r>
            <a:r>
              <a:rPr lang="de-DE" sz="2100" dirty="0" smtClean="0">
                <a:solidFill>
                  <a:srgbClr val="3333CC"/>
                </a:solidFill>
                <a:latin typeface="+mn-lt"/>
              </a:rPr>
              <a:t> der TU Dresden (</a:t>
            </a:r>
            <a:r>
              <a:rPr lang="de-DE" sz="2100" dirty="0" err="1" smtClean="0">
                <a:solidFill>
                  <a:srgbClr val="3333CC"/>
                </a:solidFill>
                <a:latin typeface="+mn-lt"/>
              </a:rPr>
              <a:t>Nitze</a:t>
            </a:r>
            <a:r>
              <a:rPr lang="de-DE" sz="2100" dirty="0" smtClean="0">
                <a:solidFill>
                  <a:srgbClr val="3333CC"/>
                </a:solidFill>
                <a:latin typeface="+mn-lt"/>
              </a:rPr>
              <a:t> 2012) </a:t>
            </a:r>
            <a:r>
              <a:rPr lang="de-DE" sz="2100" dirty="0" err="1" smtClean="0">
                <a:solidFill>
                  <a:srgbClr val="3333CC"/>
                </a:solidFill>
                <a:latin typeface="+mn-lt"/>
              </a:rPr>
              <a:t>telemetrierte</a:t>
            </a:r>
            <a:r>
              <a:rPr lang="de-DE" sz="2100" dirty="0" smtClean="0">
                <a:solidFill>
                  <a:srgbClr val="3333CC"/>
                </a:solidFill>
                <a:latin typeface="+mn-lt"/>
              </a:rPr>
              <a:t> 14 adulte Stück Rotwild in wolfsfreien und bestätigten Wolfsgebieten</a:t>
            </a:r>
          </a:p>
          <a:p>
            <a:pPr marL="342900" indent="-342900">
              <a:buFontTx/>
              <a:buChar char="-"/>
            </a:pPr>
            <a:endParaRPr lang="de-DE" sz="2100" dirty="0" smtClean="0">
              <a:solidFill>
                <a:srgbClr val="3333CC"/>
              </a:solidFill>
              <a:latin typeface="+mn-lt"/>
            </a:endParaRPr>
          </a:p>
          <a:p>
            <a:pPr marL="342900" indent="-342900">
              <a:buFontTx/>
              <a:buChar char="-"/>
            </a:pPr>
            <a:r>
              <a:rPr lang="de-DE" sz="2100" dirty="0" smtClean="0">
                <a:solidFill>
                  <a:srgbClr val="3333CC"/>
                </a:solidFill>
                <a:latin typeface="+mn-lt"/>
              </a:rPr>
              <a:t>Dabei wurden in beiden Gebieten ähnliche Raumnutzungsmuster des Rotwildes festgestellt</a:t>
            </a:r>
          </a:p>
          <a:p>
            <a:pPr marL="342900" indent="-342900">
              <a:buFontTx/>
              <a:buChar char="-"/>
            </a:pPr>
            <a:endParaRPr lang="de-DE" sz="2100" dirty="0" smtClean="0">
              <a:solidFill>
                <a:srgbClr val="3333CC"/>
              </a:solidFill>
              <a:latin typeface="+mn-lt"/>
            </a:endParaRPr>
          </a:p>
          <a:p>
            <a:pPr marL="342900" indent="-342900">
              <a:buFontTx/>
              <a:buChar char="-"/>
            </a:pPr>
            <a:r>
              <a:rPr lang="de-DE" sz="2100" dirty="0" smtClean="0">
                <a:solidFill>
                  <a:srgbClr val="3333CC"/>
                </a:solidFill>
                <a:latin typeface="+mn-lt"/>
              </a:rPr>
              <a:t>Männliches Rotwild nutzte einen Jahresaktionsraum von durchschnittlich 1300ha, weibliches ca. 470 ha</a:t>
            </a:r>
          </a:p>
          <a:p>
            <a:pPr marL="342900" indent="-342900">
              <a:buFontTx/>
              <a:buChar char="-"/>
            </a:pPr>
            <a:endParaRPr lang="de-DE" sz="2100" dirty="0" smtClean="0">
              <a:solidFill>
                <a:srgbClr val="3333CC"/>
              </a:solidFill>
              <a:latin typeface="+mn-lt"/>
            </a:endParaRPr>
          </a:p>
          <a:p>
            <a:pPr marL="342900" indent="-342900">
              <a:buFontTx/>
              <a:buChar char="-"/>
            </a:pPr>
            <a:r>
              <a:rPr lang="de-DE" sz="2100" dirty="0" smtClean="0">
                <a:solidFill>
                  <a:srgbClr val="3333CC"/>
                </a:solidFill>
                <a:latin typeface="+mn-lt"/>
              </a:rPr>
              <a:t>Auch zeitliche Nutzungsmuster variierten kaum </a:t>
            </a:r>
            <a:r>
              <a:rPr lang="de-DE" sz="2100" dirty="0" smtClean="0">
                <a:solidFill>
                  <a:srgbClr val="3333CC"/>
                </a:solidFill>
                <a:latin typeface="+mn-lt"/>
                <a:sym typeface="Wingdings" panose="05000000000000000000" pitchFamily="2" charset="2"/>
              </a:rPr>
              <a:t> nur Hirsche zeigten eine deutliche Trennung von Sommer-, Brunft-, und Winteraktionsräumen</a:t>
            </a:r>
          </a:p>
          <a:p>
            <a:pPr marL="342900" indent="-342900">
              <a:buFontTx/>
              <a:buChar char="-"/>
            </a:pPr>
            <a:endParaRPr lang="de-DE" sz="2100" dirty="0" smtClean="0">
              <a:solidFill>
                <a:srgbClr val="3333CC"/>
              </a:solidFill>
              <a:latin typeface="+mn-lt"/>
              <a:sym typeface="Wingdings" panose="05000000000000000000" pitchFamily="2" charset="2"/>
            </a:endParaRPr>
          </a:p>
          <a:p>
            <a:pPr marL="342900" indent="-342900">
              <a:buFontTx/>
              <a:buChar char="-"/>
            </a:pPr>
            <a:r>
              <a:rPr lang="de-DE" sz="2100" dirty="0" smtClean="0">
                <a:solidFill>
                  <a:srgbClr val="3333CC"/>
                </a:solidFill>
                <a:latin typeface="+mn-lt"/>
                <a:sym typeface="Wingdings" panose="05000000000000000000" pitchFamily="2" charset="2"/>
              </a:rPr>
              <a:t>Abwanderungsprozesse </a:t>
            </a:r>
            <a:r>
              <a:rPr lang="de-DE" sz="2100" dirty="0" smtClean="0">
                <a:solidFill>
                  <a:srgbClr val="3333CC"/>
                </a:solidFill>
                <a:latin typeface="+mn-lt"/>
                <a:sym typeface="Wingdings" panose="05000000000000000000" pitchFamily="2" charset="2"/>
              </a:rPr>
              <a:t>konnten nicht nachgewiesen werden</a:t>
            </a:r>
            <a:endParaRPr lang="de-DE" sz="2100" dirty="0">
              <a:solidFill>
                <a:srgbClr val="3333CC"/>
              </a:solidFill>
              <a:latin typeface="+mn-lt"/>
            </a:endParaRPr>
          </a:p>
        </p:txBody>
      </p:sp>
    </p:spTree>
    <p:extLst>
      <p:ext uri="{BB962C8B-B14F-4D97-AF65-F5344CB8AC3E}">
        <p14:creationId xmlns:p14="http://schemas.microsoft.com/office/powerpoint/2010/main" val="3067398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Einfluss auf das räumliche und zeitliche Nutzungsverhalten von Beutetieren</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17</a:t>
            </a:fld>
            <a:endParaRPr lang="it-IT" altLang="de-DE"/>
          </a:p>
        </p:txBody>
      </p:sp>
      <p:pic>
        <p:nvPicPr>
          <p:cNvPr id="7" name="Grafik 6"/>
          <p:cNvPicPr>
            <a:picLocks noChangeAspect="1"/>
          </p:cNvPicPr>
          <p:nvPr/>
        </p:nvPicPr>
        <p:blipFill>
          <a:blip r:embed="rId3"/>
          <a:stretch>
            <a:fillRect/>
          </a:stretch>
        </p:blipFill>
        <p:spPr>
          <a:xfrm>
            <a:off x="611560" y="1699503"/>
            <a:ext cx="2919654" cy="2738913"/>
          </a:xfrm>
          <a:prstGeom prst="rect">
            <a:avLst/>
          </a:prstGeom>
        </p:spPr>
      </p:pic>
      <p:pic>
        <p:nvPicPr>
          <p:cNvPr id="8" name="Grafik 7"/>
          <p:cNvPicPr>
            <a:picLocks noChangeAspect="1"/>
          </p:cNvPicPr>
          <p:nvPr/>
        </p:nvPicPr>
        <p:blipFill>
          <a:blip r:embed="rId4"/>
          <a:stretch>
            <a:fillRect/>
          </a:stretch>
        </p:blipFill>
        <p:spPr>
          <a:xfrm>
            <a:off x="3521192" y="1844824"/>
            <a:ext cx="2997022" cy="2448272"/>
          </a:xfrm>
          <a:prstGeom prst="rect">
            <a:avLst/>
          </a:prstGeom>
        </p:spPr>
      </p:pic>
      <p:pic>
        <p:nvPicPr>
          <p:cNvPr id="9" name="Grafik 8"/>
          <p:cNvPicPr>
            <a:picLocks noChangeAspect="1"/>
          </p:cNvPicPr>
          <p:nvPr/>
        </p:nvPicPr>
        <p:blipFill>
          <a:blip r:embed="rId5"/>
          <a:stretch>
            <a:fillRect/>
          </a:stretch>
        </p:blipFill>
        <p:spPr>
          <a:xfrm>
            <a:off x="611960" y="4293096"/>
            <a:ext cx="2919654" cy="2460851"/>
          </a:xfrm>
          <a:prstGeom prst="rect">
            <a:avLst/>
          </a:prstGeom>
        </p:spPr>
      </p:pic>
      <p:sp>
        <p:nvSpPr>
          <p:cNvPr id="10" name="Textfeld 9"/>
          <p:cNvSpPr txBox="1"/>
          <p:nvPr/>
        </p:nvSpPr>
        <p:spPr>
          <a:xfrm>
            <a:off x="3492993" y="4405708"/>
            <a:ext cx="4175352" cy="230832"/>
          </a:xfrm>
          <a:prstGeom prst="rect">
            <a:avLst/>
          </a:prstGeom>
          <a:noFill/>
        </p:spPr>
        <p:txBody>
          <a:bodyPr wrap="square" rtlCol="0">
            <a:spAutoFit/>
          </a:bodyPr>
          <a:lstStyle/>
          <a:p>
            <a:r>
              <a:rPr lang="de-DE" sz="900" dirty="0"/>
              <a:t>Quelle: https://publikationen.sachsen.de/bdb/artikel/11883/documents/53832</a:t>
            </a:r>
          </a:p>
        </p:txBody>
      </p:sp>
    </p:spTree>
    <p:extLst>
      <p:ext uri="{BB962C8B-B14F-4D97-AF65-F5344CB8AC3E}">
        <p14:creationId xmlns:p14="http://schemas.microsoft.com/office/powerpoint/2010/main" val="88442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Einfluss auf das räumliche und zeitliche Nutzungsverhalten von Beutetieren</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18</a:t>
            </a:fld>
            <a:endParaRPr lang="it-IT" altLang="de-DE"/>
          </a:p>
        </p:txBody>
      </p:sp>
      <p:sp>
        <p:nvSpPr>
          <p:cNvPr id="11" name="Textfeld 10"/>
          <p:cNvSpPr txBox="1"/>
          <p:nvPr/>
        </p:nvSpPr>
        <p:spPr>
          <a:xfrm>
            <a:off x="609600" y="2820010"/>
            <a:ext cx="7706816" cy="830997"/>
          </a:xfrm>
          <a:prstGeom prst="rect">
            <a:avLst/>
          </a:prstGeom>
          <a:noFill/>
        </p:spPr>
        <p:txBody>
          <a:bodyPr wrap="square" rtlCol="0">
            <a:spAutoFit/>
          </a:bodyPr>
          <a:lstStyle/>
          <a:p>
            <a:r>
              <a:rPr lang="nl-NL" sz="2400" dirty="0">
                <a:hlinkClick r:id="rId3"/>
              </a:rPr>
              <a:t>Een jagende wolf op een volwassen mannetjes edelhert | Wolf Blog | #7 - YouTube</a:t>
            </a:r>
            <a:endParaRPr lang="de-DE" sz="2100" dirty="0">
              <a:solidFill>
                <a:srgbClr val="3333CC"/>
              </a:solidFill>
              <a:latin typeface="+mn-lt"/>
            </a:endParaRPr>
          </a:p>
        </p:txBody>
      </p:sp>
      <p:sp>
        <p:nvSpPr>
          <p:cNvPr id="13" name="Textfeld 12"/>
          <p:cNvSpPr txBox="1"/>
          <p:nvPr/>
        </p:nvSpPr>
        <p:spPr>
          <a:xfrm>
            <a:off x="609600" y="1772816"/>
            <a:ext cx="7706816" cy="415498"/>
          </a:xfrm>
          <a:prstGeom prst="rect">
            <a:avLst/>
          </a:prstGeom>
          <a:noFill/>
        </p:spPr>
        <p:txBody>
          <a:bodyPr wrap="square" rtlCol="0">
            <a:spAutoFit/>
          </a:bodyPr>
          <a:lstStyle/>
          <a:p>
            <a:pPr marL="342900" indent="-342900">
              <a:buFontTx/>
              <a:buChar char="-"/>
            </a:pPr>
            <a:r>
              <a:rPr lang="de-DE" sz="2100" dirty="0" smtClean="0">
                <a:solidFill>
                  <a:srgbClr val="3333CC"/>
                </a:solidFill>
                <a:latin typeface="+mn-lt"/>
              </a:rPr>
              <a:t>Wolf erlegt Rothirsch</a:t>
            </a:r>
            <a:endParaRPr lang="de-DE" sz="2100" dirty="0">
              <a:solidFill>
                <a:srgbClr val="3333CC"/>
              </a:solidFill>
              <a:latin typeface="+mn-lt"/>
            </a:endParaRPr>
          </a:p>
        </p:txBody>
      </p:sp>
    </p:spTree>
    <p:extLst>
      <p:ext uri="{BB962C8B-B14F-4D97-AF65-F5344CB8AC3E}">
        <p14:creationId xmlns:p14="http://schemas.microsoft.com/office/powerpoint/2010/main" val="2065765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Einfluss auf das räumliche und zeitliche Nutzungsverhalten von Beutetieren</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19</a:t>
            </a:fld>
            <a:endParaRPr lang="it-IT" altLang="de-DE"/>
          </a:p>
        </p:txBody>
      </p:sp>
      <p:sp>
        <p:nvSpPr>
          <p:cNvPr id="13" name="Textfeld 12"/>
          <p:cNvSpPr txBox="1"/>
          <p:nvPr/>
        </p:nvSpPr>
        <p:spPr>
          <a:xfrm>
            <a:off x="609600" y="1732211"/>
            <a:ext cx="7706816" cy="415498"/>
          </a:xfrm>
          <a:prstGeom prst="rect">
            <a:avLst/>
          </a:prstGeom>
          <a:noFill/>
        </p:spPr>
        <p:txBody>
          <a:bodyPr wrap="square" rtlCol="0">
            <a:spAutoFit/>
          </a:bodyPr>
          <a:lstStyle/>
          <a:p>
            <a:pPr marL="342900" indent="-342900">
              <a:buFontTx/>
              <a:buChar char="-"/>
            </a:pPr>
            <a:r>
              <a:rPr lang="de-DE" sz="2100" dirty="0" smtClean="0">
                <a:solidFill>
                  <a:srgbClr val="3333CC"/>
                </a:solidFill>
                <a:latin typeface="+mn-lt"/>
              </a:rPr>
              <a:t>Wolf trifft auf </a:t>
            </a:r>
            <a:r>
              <a:rPr lang="de-DE" sz="2100" dirty="0" smtClean="0">
                <a:solidFill>
                  <a:srgbClr val="3333CC"/>
                </a:solidFill>
                <a:latin typeface="+mn-lt"/>
              </a:rPr>
              <a:t>Wildschweine in </a:t>
            </a:r>
            <a:r>
              <a:rPr lang="de-DE" sz="2100" dirty="0" smtClean="0">
                <a:solidFill>
                  <a:srgbClr val="3333CC"/>
                </a:solidFill>
                <a:latin typeface="+mn-lt"/>
              </a:rPr>
              <a:t>Sachsen</a:t>
            </a:r>
            <a:endParaRPr lang="de-DE" sz="2100" dirty="0">
              <a:solidFill>
                <a:srgbClr val="3333CC"/>
              </a:solidFill>
              <a:latin typeface="+mn-lt"/>
            </a:endParaRPr>
          </a:p>
        </p:txBody>
      </p:sp>
      <p:sp>
        <p:nvSpPr>
          <p:cNvPr id="4" name="Rechteck 3"/>
          <p:cNvSpPr/>
          <p:nvPr/>
        </p:nvSpPr>
        <p:spPr>
          <a:xfrm>
            <a:off x="609600" y="3115216"/>
            <a:ext cx="6246440" cy="707886"/>
          </a:xfrm>
          <a:prstGeom prst="rect">
            <a:avLst/>
          </a:prstGeom>
        </p:spPr>
        <p:txBody>
          <a:bodyPr wrap="square">
            <a:spAutoFit/>
          </a:bodyPr>
          <a:lstStyle/>
          <a:p>
            <a:r>
              <a:rPr lang="de-DE" dirty="0">
                <a:hlinkClick r:id="rId3"/>
              </a:rPr>
              <a:t>Wildschweine und Wolf laufen vor Wildkamera - YouTube</a:t>
            </a:r>
            <a:endParaRPr lang="de-DE" dirty="0"/>
          </a:p>
        </p:txBody>
      </p:sp>
    </p:spTree>
    <p:extLst>
      <p:ext uri="{BB962C8B-B14F-4D97-AF65-F5344CB8AC3E}">
        <p14:creationId xmlns:p14="http://schemas.microsoft.com/office/powerpoint/2010/main" val="3690855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930" y="812006"/>
            <a:ext cx="8229600" cy="967507"/>
          </a:xfrm>
        </p:spPr>
        <p:txBody>
          <a:bodyPr/>
          <a:lstStyle/>
          <a:p>
            <a:r>
              <a:rPr lang="de-DE" dirty="0" smtClean="0"/>
              <a:t>Das Wolfszentrum Hessen</a:t>
            </a:r>
            <a:endParaRPr lang="de-DE" dirty="0"/>
          </a:p>
        </p:txBody>
      </p:sp>
      <p:sp>
        <p:nvSpPr>
          <p:cNvPr id="5" name="Foliennummernplatzhalter 4"/>
          <p:cNvSpPr>
            <a:spLocks noGrp="1"/>
          </p:cNvSpPr>
          <p:nvPr>
            <p:ph type="sldNum" sz="quarter" idx="10"/>
          </p:nvPr>
        </p:nvSpPr>
        <p:spPr/>
        <p:txBody>
          <a:bodyPr/>
          <a:lstStyle/>
          <a:p>
            <a:pPr>
              <a:defRPr/>
            </a:pPr>
            <a:fld id="{5EFAD350-4441-4AF4-9B34-EEA23A237C18}" type="slidenum">
              <a:rPr lang="it-IT" altLang="de-DE" smtClean="0"/>
              <a:pPr>
                <a:defRPr/>
              </a:pPr>
              <a:t>2</a:t>
            </a:fld>
            <a:endParaRPr lang="it-IT" altLang="de-DE"/>
          </a:p>
        </p:txBody>
      </p:sp>
      <p:sp>
        <p:nvSpPr>
          <p:cNvPr id="8" name="Inhaltsplatzhalter 7"/>
          <p:cNvSpPr>
            <a:spLocks noGrp="1"/>
          </p:cNvSpPr>
          <p:nvPr>
            <p:ph sz="half" idx="1"/>
          </p:nvPr>
        </p:nvSpPr>
        <p:spPr>
          <a:xfrm>
            <a:off x="462930" y="1484784"/>
            <a:ext cx="8229600" cy="5112568"/>
          </a:xfrm>
        </p:spPr>
        <p:txBody>
          <a:bodyPr/>
          <a:lstStyle/>
          <a:p>
            <a:pPr>
              <a:buFont typeface="Arial" panose="020B0604020202020204" pitchFamily="34" charset="0"/>
              <a:buChar char="•"/>
            </a:pPr>
            <a:r>
              <a:rPr lang="de-DE" sz="2200" dirty="0"/>
              <a:t>a</a:t>
            </a:r>
            <a:r>
              <a:rPr lang="de-DE" sz="2200" dirty="0" smtClean="0"/>
              <a:t>ngesiedelt beim HLNUG, Abteilung Naturschutz</a:t>
            </a:r>
          </a:p>
          <a:p>
            <a:pPr>
              <a:buFont typeface="Arial" panose="020B0604020202020204" pitchFamily="34" charset="0"/>
              <a:buChar char="•"/>
            </a:pPr>
            <a:r>
              <a:rPr lang="de-DE" sz="2200" dirty="0"/>
              <a:t>t</a:t>
            </a:r>
            <a:r>
              <a:rPr lang="de-DE" sz="2200" dirty="0" smtClean="0"/>
              <a:t>echnisch-wissenschaftliche Behörde</a:t>
            </a:r>
          </a:p>
          <a:p>
            <a:pPr marL="0" indent="0"/>
            <a:endParaRPr lang="de-DE" sz="2400" dirty="0" smtClean="0"/>
          </a:p>
          <a:p>
            <a:pPr>
              <a:buFont typeface="Arial" panose="020B0604020202020204" pitchFamily="34" charset="0"/>
              <a:buChar char="•"/>
            </a:pPr>
            <a:r>
              <a:rPr lang="de-DE" sz="2200" dirty="0" smtClean="0"/>
              <a:t>Aufgaben:</a:t>
            </a:r>
          </a:p>
          <a:p>
            <a:pPr lvl="1">
              <a:buFont typeface="Wingdings" panose="05000000000000000000" pitchFamily="2" charset="2"/>
              <a:buChar char="ü"/>
            </a:pPr>
            <a:r>
              <a:rPr lang="de-DE" sz="2000" dirty="0" smtClean="0"/>
              <a:t>Zentraler Ansprechpartner für fachliche Fragen</a:t>
            </a:r>
          </a:p>
          <a:p>
            <a:pPr lvl="1">
              <a:buFont typeface="Wingdings" panose="05000000000000000000" pitchFamily="2" charset="2"/>
              <a:buChar char="ü"/>
            </a:pPr>
            <a:r>
              <a:rPr lang="de-DE" sz="2000" dirty="0" smtClean="0"/>
              <a:t>Durchführung des hessischen </a:t>
            </a:r>
            <a:r>
              <a:rPr lang="de-DE" sz="2000" dirty="0" err="1" smtClean="0"/>
              <a:t>Wolfsmonitorings</a:t>
            </a:r>
            <a:endParaRPr lang="de-DE" sz="2000" dirty="0" smtClean="0"/>
          </a:p>
          <a:p>
            <a:pPr lvl="1">
              <a:buFont typeface="Wingdings" panose="05000000000000000000" pitchFamily="2" charset="2"/>
              <a:buChar char="ü"/>
            </a:pPr>
            <a:r>
              <a:rPr lang="de-DE" sz="2000" dirty="0" smtClean="0"/>
              <a:t>Koordination der </a:t>
            </a:r>
            <a:r>
              <a:rPr lang="de-DE" sz="2000" dirty="0" err="1" smtClean="0"/>
              <a:t>WolfsberaterInnen</a:t>
            </a:r>
            <a:endParaRPr lang="de-DE" sz="2000" dirty="0" smtClean="0"/>
          </a:p>
          <a:p>
            <a:pPr lvl="1">
              <a:buFont typeface="Wingdings" panose="05000000000000000000" pitchFamily="2" charset="2"/>
              <a:buChar char="ü"/>
            </a:pPr>
            <a:r>
              <a:rPr lang="de-DE" sz="2000" dirty="0"/>
              <a:t>Bewertung von </a:t>
            </a:r>
            <a:r>
              <a:rPr lang="de-DE" sz="2000" dirty="0" smtClean="0"/>
              <a:t>Wolfsnachweisen, Nutztierrissen, Schadensfälle</a:t>
            </a:r>
            <a:endParaRPr lang="de-DE" sz="2000" dirty="0"/>
          </a:p>
          <a:p>
            <a:pPr lvl="1">
              <a:buFont typeface="Wingdings" panose="05000000000000000000" pitchFamily="2" charset="2"/>
              <a:buChar char="ü"/>
            </a:pPr>
            <a:r>
              <a:rPr lang="de-DE" sz="2000" dirty="0" smtClean="0"/>
              <a:t>Öffentlichkeitsarbeit </a:t>
            </a:r>
            <a:r>
              <a:rPr lang="de-DE" sz="2000" dirty="0"/>
              <a:t>zum </a:t>
            </a:r>
            <a:r>
              <a:rPr lang="de-DE" sz="2000" dirty="0" smtClean="0"/>
              <a:t>Wolf</a:t>
            </a:r>
          </a:p>
          <a:p>
            <a:pPr lvl="1">
              <a:buFont typeface="Wingdings" panose="05000000000000000000" pitchFamily="2" charset="2"/>
              <a:buChar char="ü"/>
            </a:pPr>
            <a:r>
              <a:rPr lang="de-DE" sz="2000" dirty="0" smtClean="0"/>
              <a:t>Wissenstransfer zum Wolf in Hessen</a:t>
            </a:r>
            <a:endParaRPr lang="de-DE" sz="2000" dirty="0"/>
          </a:p>
          <a:p>
            <a:pPr lvl="1">
              <a:buFont typeface="Wingdings" panose="05000000000000000000" pitchFamily="2" charset="2"/>
              <a:buChar char="ü"/>
            </a:pPr>
            <a:endParaRPr lang="de-DE" sz="2000" dirty="0" smtClean="0"/>
          </a:p>
          <a:p>
            <a:pPr marL="0" indent="0"/>
            <a:endParaRPr lang="de-DE" sz="2400" dirty="0" smtClean="0"/>
          </a:p>
          <a:p>
            <a:pPr marL="457200" indent="-457200">
              <a:buFont typeface="Arial" panose="020B0604020202020204" pitchFamily="34" charset="0"/>
              <a:buChar char="•"/>
            </a:pPr>
            <a:endParaRPr lang="de-DE" dirty="0" smtClean="0"/>
          </a:p>
          <a:p>
            <a:pPr marL="457200" indent="-457200">
              <a:buFont typeface="Arial" panose="020B0604020202020204" pitchFamily="34" charset="0"/>
              <a:buChar char="•"/>
            </a:pPr>
            <a:endParaRPr lang="de-DE" dirty="0"/>
          </a:p>
        </p:txBody>
      </p:sp>
      <p:sp>
        <p:nvSpPr>
          <p:cNvPr id="4" name="Textfeld 3"/>
          <p:cNvSpPr txBox="1"/>
          <p:nvPr/>
        </p:nvSpPr>
        <p:spPr>
          <a:xfrm>
            <a:off x="1547664" y="5559824"/>
            <a:ext cx="5553744" cy="869469"/>
          </a:xfrm>
          <a:prstGeom prst="rect">
            <a:avLst/>
          </a:prstGeom>
          <a:noFill/>
          <a:ln w="38100">
            <a:solidFill>
              <a:srgbClr val="FF0000"/>
            </a:solidFill>
          </a:ln>
        </p:spPr>
        <p:txBody>
          <a:bodyPr wrap="square" rtlCol="0">
            <a:spAutoFit/>
          </a:bodyPr>
          <a:lstStyle/>
          <a:p>
            <a:r>
              <a:rPr lang="de-DE" dirty="0" smtClean="0">
                <a:solidFill>
                  <a:srgbClr val="3333CC"/>
                </a:solidFill>
                <a:latin typeface="+mn-lt"/>
              </a:rPr>
              <a:t>Wolfshotline</a:t>
            </a:r>
          </a:p>
          <a:p>
            <a:endParaRPr lang="de-DE" sz="1050" dirty="0"/>
          </a:p>
          <a:p>
            <a:r>
              <a:rPr lang="de-DE" dirty="0">
                <a:solidFill>
                  <a:srgbClr val="3333CC"/>
                </a:solidFill>
                <a:latin typeface="+mn-lt"/>
              </a:rPr>
              <a:t>0641</a:t>
            </a:r>
            <a:r>
              <a:rPr lang="de-DE" dirty="0" smtClean="0"/>
              <a:t> </a:t>
            </a:r>
            <a:r>
              <a:rPr lang="de-DE" dirty="0">
                <a:solidFill>
                  <a:srgbClr val="3333CC"/>
                </a:solidFill>
                <a:latin typeface="+mn-lt"/>
              </a:rPr>
              <a:t>20009522</a:t>
            </a:r>
            <a:r>
              <a:rPr lang="de-DE" dirty="0" smtClean="0"/>
              <a:t>		</a:t>
            </a:r>
            <a:r>
              <a:rPr lang="de-DE" dirty="0">
                <a:solidFill>
                  <a:srgbClr val="3333CC"/>
                </a:solidFill>
                <a:latin typeface="+mn-lt"/>
              </a:rPr>
              <a:t>wolf@hlnug.hessen.de</a:t>
            </a:r>
          </a:p>
        </p:txBody>
      </p:sp>
    </p:spTree>
    <p:extLst>
      <p:ext uri="{BB962C8B-B14F-4D97-AF65-F5344CB8AC3E}">
        <p14:creationId xmlns:p14="http://schemas.microsoft.com/office/powerpoint/2010/main" val="993640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Einfluss auf das räumliche und zeitliche Nutzungsverhalten von Beutetieren</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20</a:t>
            </a:fld>
            <a:endParaRPr lang="it-IT" altLang="de-DE"/>
          </a:p>
        </p:txBody>
      </p:sp>
      <p:sp>
        <p:nvSpPr>
          <p:cNvPr id="13" name="Textfeld 12"/>
          <p:cNvSpPr txBox="1"/>
          <p:nvPr/>
        </p:nvSpPr>
        <p:spPr>
          <a:xfrm>
            <a:off x="609600" y="1732211"/>
            <a:ext cx="7706816" cy="415498"/>
          </a:xfrm>
          <a:prstGeom prst="rect">
            <a:avLst/>
          </a:prstGeom>
          <a:noFill/>
        </p:spPr>
        <p:txBody>
          <a:bodyPr wrap="square" rtlCol="0">
            <a:spAutoFit/>
          </a:bodyPr>
          <a:lstStyle/>
          <a:p>
            <a:pPr marL="342900" indent="-342900">
              <a:buFontTx/>
              <a:buChar char="-"/>
            </a:pPr>
            <a:r>
              <a:rPr lang="de-DE" sz="2100" dirty="0" smtClean="0">
                <a:solidFill>
                  <a:srgbClr val="3333CC"/>
                </a:solidFill>
                <a:latin typeface="+mn-lt"/>
              </a:rPr>
              <a:t>Wolf und Rotwild in Belarus</a:t>
            </a:r>
            <a:endParaRPr lang="de-DE" sz="2100" dirty="0">
              <a:solidFill>
                <a:srgbClr val="3333CC"/>
              </a:solidFill>
              <a:latin typeface="+mn-lt"/>
            </a:endParaRPr>
          </a:p>
        </p:txBody>
      </p:sp>
      <p:sp>
        <p:nvSpPr>
          <p:cNvPr id="6" name="Textfeld 5"/>
          <p:cNvSpPr txBox="1"/>
          <p:nvPr/>
        </p:nvSpPr>
        <p:spPr>
          <a:xfrm>
            <a:off x="609600" y="3504813"/>
            <a:ext cx="6624736" cy="707886"/>
          </a:xfrm>
          <a:prstGeom prst="rect">
            <a:avLst/>
          </a:prstGeom>
          <a:noFill/>
        </p:spPr>
        <p:txBody>
          <a:bodyPr wrap="square" rtlCol="0">
            <a:spAutoFit/>
          </a:bodyPr>
          <a:lstStyle/>
          <a:p>
            <a:r>
              <a:rPr lang="de-DE" dirty="0">
                <a:hlinkClick r:id="rId3"/>
              </a:rPr>
              <a:t>https://</a:t>
            </a:r>
            <a:r>
              <a:rPr lang="de-DE" dirty="0" smtClean="0">
                <a:hlinkClick r:id="rId3"/>
              </a:rPr>
              <a:t>www.youtube.com/watch?v=FaOV2kWMc2w</a:t>
            </a:r>
            <a:endParaRPr lang="de-DE" dirty="0" smtClean="0"/>
          </a:p>
          <a:p>
            <a:endParaRPr lang="de-DE" dirty="0"/>
          </a:p>
        </p:txBody>
      </p:sp>
    </p:spTree>
    <p:extLst>
      <p:ext uri="{BB962C8B-B14F-4D97-AF65-F5344CB8AC3E}">
        <p14:creationId xmlns:p14="http://schemas.microsoft.com/office/powerpoint/2010/main" val="3283579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Wolf und Jagdhund</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21</a:t>
            </a:fld>
            <a:endParaRPr lang="it-IT" altLang="de-DE"/>
          </a:p>
        </p:txBody>
      </p:sp>
      <p:sp>
        <p:nvSpPr>
          <p:cNvPr id="5" name="Textfeld 4"/>
          <p:cNvSpPr txBox="1"/>
          <p:nvPr/>
        </p:nvSpPr>
        <p:spPr>
          <a:xfrm>
            <a:off x="609600" y="1772816"/>
            <a:ext cx="7706816" cy="5262979"/>
          </a:xfrm>
          <a:prstGeom prst="rect">
            <a:avLst/>
          </a:prstGeom>
          <a:noFill/>
        </p:spPr>
        <p:txBody>
          <a:bodyPr wrap="square" rtlCol="0">
            <a:spAutoFit/>
          </a:bodyPr>
          <a:lstStyle/>
          <a:p>
            <a:pPr marL="342900" indent="-342900">
              <a:buFontTx/>
              <a:buChar char="-"/>
            </a:pPr>
            <a:r>
              <a:rPr lang="de-DE" sz="2100" dirty="0" smtClean="0">
                <a:solidFill>
                  <a:srgbClr val="3333CC"/>
                </a:solidFill>
                <a:latin typeface="+mn-lt"/>
              </a:rPr>
              <a:t>Es gibt bereits bestätigte Übergriffe von Wölfen auf Hunde in Deutschland</a:t>
            </a:r>
          </a:p>
          <a:p>
            <a:pPr marL="342900" indent="-342900">
              <a:buFontTx/>
              <a:buChar char="-"/>
            </a:pPr>
            <a:endParaRPr lang="de-DE" sz="2100" dirty="0" smtClean="0">
              <a:solidFill>
                <a:srgbClr val="3333CC"/>
              </a:solidFill>
              <a:latin typeface="+mn-lt"/>
            </a:endParaRPr>
          </a:p>
          <a:p>
            <a:pPr marL="342900" indent="-342900">
              <a:buFontTx/>
              <a:buChar char="-"/>
            </a:pPr>
            <a:r>
              <a:rPr lang="de-DE" sz="2100" dirty="0" smtClean="0">
                <a:solidFill>
                  <a:srgbClr val="3333CC"/>
                </a:solidFill>
                <a:latin typeface="+mn-lt"/>
              </a:rPr>
              <a:t>Bei den Fällen war der Hund außerhalb des Einflussbereichs des Führers</a:t>
            </a:r>
          </a:p>
          <a:p>
            <a:pPr marL="342900" indent="-342900">
              <a:buFontTx/>
              <a:buChar char="-"/>
            </a:pPr>
            <a:endParaRPr lang="de-DE" sz="2100" dirty="0" smtClean="0">
              <a:solidFill>
                <a:srgbClr val="3333CC"/>
              </a:solidFill>
              <a:latin typeface="+mn-lt"/>
            </a:endParaRPr>
          </a:p>
          <a:p>
            <a:pPr marL="342900" indent="-342900">
              <a:buFontTx/>
              <a:buChar char="-"/>
            </a:pPr>
            <a:r>
              <a:rPr lang="de-DE" sz="2100" dirty="0" smtClean="0">
                <a:solidFill>
                  <a:srgbClr val="3333CC"/>
                </a:solidFill>
                <a:latin typeface="+mn-lt"/>
              </a:rPr>
              <a:t>Auch gibt es Berichte von </a:t>
            </a:r>
            <a:r>
              <a:rPr lang="de-DE" sz="2100" dirty="0" smtClean="0">
                <a:solidFill>
                  <a:srgbClr val="3333CC"/>
                </a:solidFill>
                <a:latin typeface="+mn-lt"/>
              </a:rPr>
              <a:t>Drückjagden, </a:t>
            </a:r>
            <a:r>
              <a:rPr lang="de-DE" sz="2100" dirty="0" smtClean="0">
                <a:solidFill>
                  <a:srgbClr val="3333CC"/>
                </a:solidFill>
                <a:latin typeface="+mn-lt"/>
              </a:rPr>
              <a:t>auf denen Wölfe attackiert wurden </a:t>
            </a:r>
            <a:r>
              <a:rPr lang="de-DE" sz="2100" dirty="0" smtClean="0">
                <a:solidFill>
                  <a:srgbClr val="3333CC"/>
                </a:solidFill>
                <a:latin typeface="+mn-lt"/>
                <a:sym typeface="Wingdings" panose="05000000000000000000" pitchFamily="2" charset="2"/>
              </a:rPr>
              <a:t> keine genetisch bestätigten Fälle</a:t>
            </a:r>
          </a:p>
          <a:p>
            <a:pPr marL="342900" indent="-342900">
              <a:buFontTx/>
              <a:buChar char="-"/>
            </a:pPr>
            <a:endParaRPr lang="de-DE" sz="2100" dirty="0" smtClean="0">
              <a:solidFill>
                <a:srgbClr val="3333CC"/>
              </a:solidFill>
              <a:latin typeface="+mn-lt"/>
              <a:sym typeface="Wingdings" panose="05000000000000000000" pitchFamily="2" charset="2"/>
            </a:endParaRPr>
          </a:p>
          <a:p>
            <a:pPr marL="342900" indent="-342900">
              <a:buFontTx/>
              <a:buChar char="-"/>
            </a:pPr>
            <a:r>
              <a:rPr lang="de-DE" sz="2100" dirty="0" smtClean="0">
                <a:solidFill>
                  <a:srgbClr val="3333CC"/>
                </a:solidFill>
                <a:latin typeface="+mn-lt"/>
                <a:sym typeface="Wingdings" panose="05000000000000000000" pitchFamily="2" charset="2"/>
              </a:rPr>
              <a:t>Überprüft wird zurzeit ein </a:t>
            </a:r>
            <a:r>
              <a:rPr lang="de-DE" sz="2100" dirty="0" smtClean="0">
                <a:solidFill>
                  <a:srgbClr val="3333CC"/>
                </a:solidFill>
                <a:latin typeface="+mn-lt"/>
                <a:sym typeface="Wingdings" panose="05000000000000000000" pitchFamily="2" charset="2"/>
              </a:rPr>
              <a:t>Fall, </a:t>
            </a:r>
            <a:r>
              <a:rPr lang="de-DE" sz="2100" dirty="0" smtClean="0">
                <a:solidFill>
                  <a:srgbClr val="3333CC"/>
                </a:solidFill>
                <a:latin typeface="+mn-lt"/>
                <a:sym typeface="Wingdings" panose="05000000000000000000" pitchFamily="2" charset="2"/>
              </a:rPr>
              <a:t>bei dem ein Jäger 2019 einen Wolf auf der Drückjagd schoss, um seinen Jagdhund zu schützen</a:t>
            </a:r>
          </a:p>
          <a:p>
            <a:pPr marL="342900" indent="-342900">
              <a:buFontTx/>
              <a:buChar char="-"/>
            </a:pPr>
            <a:endParaRPr lang="de-DE" sz="2100" dirty="0" smtClean="0">
              <a:solidFill>
                <a:srgbClr val="3333CC"/>
              </a:solidFill>
              <a:latin typeface="+mn-lt"/>
              <a:sym typeface="Wingdings" panose="05000000000000000000" pitchFamily="2" charset="2"/>
            </a:endParaRPr>
          </a:p>
          <a:p>
            <a:pPr marL="342900" indent="-342900">
              <a:buFontTx/>
              <a:buChar char="-"/>
            </a:pPr>
            <a:r>
              <a:rPr lang="de-DE" sz="2100" dirty="0" smtClean="0">
                <a:solidFill>
                  <a:srgbClr val="3333CC"/>
                </a:solidFill>
                <a:latin typeface="+mn-lt"/>
                <a:sym typeface="Wingdings" panose="05000000000000000000" pitchFamily="2" charset="2"/>
              </a:rPr>
              <a:t>Der Jäger bekam in den ersten 2 Instanzen recht</a:t>
            </a:r>
          </a:p>
          <a:p>
            <a:pPr marL="342900" indent="-342900">
              <a:buFontTx/>
              <a:buChar char="-"/>
            </a:pPr>
            <a:endParaRPr lang="de-DE" sz="2100" dirty="0">
              <a:solidFill>
                <a:srgbClr val="3333CC"/>
              </a:solidFill>
              <a:latin typeface="+mn-lt"/>
              <a:sym typeface="Wingdings" panose="05000000000000000000" pitchFamily="2" charset="2"/>
            </a:endParaRPr>
          </a:p>
          <a:p>
            <a:pPr marL="342900" indent="-342900">
              <a:buFontTx/>
              <a:buChar char="-"/>
            </a:pPr>
            <a:endParaRPr lang="de-DE" sz="2100" dirty="0" smtClean="0">
              <a:solidFill>
                <a:srgbClr val="3333CC"/>
              </a:solidFill>
              <a:latin typeface="+mn-lt"/>
              <a:sym typeface="Wingdings" panose="05000000000000000000" pitchFamily="2" charset="2"/>
            </a:endParaRPr>
          </a:p>
        </p:txBody>
      </p:sp>
    </p:spTree>
    <p:extLst>
      <p:ext uri="{BB962C8B-B14F-4D97-AF65-F5344CB8AC3E}">
        <p14:creationId xmlns:p14="http://schemas.microsoft.com/office/powerpoint/2010/main" val="3053570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Wolf und Jagdhund</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22</a:t>
            </a:fld>
            <a:endParaRPr lang="it-IT" altLang="de-DE"/>
          </a:p>
        </p:txBody>
      </p:sp>
      <p:sp>
        <p:nvSpPr>
          <p:cNvPr id="5" name="Textfeld 4"/>
          <p:cNvSpPr txBox="1"/>
          <p:nvPr/>
        </p:nvSpPr>
        <p:spPr>
          <a:xfrm>
            <a:off x="609600" y="1772816"/>
            <a:ext cx="7706816" cy="4293483"/>
          </a:xfrm>
          <a:prstGeom prst="rect">
            <a:avLst/>
          </a:prstGeom>
          <a:noFill/>
        </p:spPr>
        <p:txBody>
          <a:bodyPr wrap="square" rtlCol="0">
            <a:spAutoFit/>
          </a:bodyPr>
          <a:lstStyle/>
          <a:p>
            <a:pPr marL="342900" indent="-342900">
              <a:buFontTx/>
              <a:buChar char="-"/>
            </a:pPr>
            <a:r>
              <a:rPr lang="de-DE" sz="2100" dirty="0" smtClean="0">
                <a:solidFill>
                  <a:srgbClr val="3333CC"/>
                </a:solidFill>
                <a:latin typeface="+mn-lt"/>
              </a:rPr>
              <a:t>Insgesamt wird die Gefährdungslage für Hunde auf Drückjagdeinsatz als gering eingeschätzt, aber nicht ausgeschlossen</a:t>
            </a:r>
          </a:p>
          <a:p>
            <a:pPr marL="342900" indent="-342900">
              <a:buFontTx/>
              <a:buChar char="-"/>
            </a:pPr>
            <a:endParaRPr lang="de-DE" sz="2100" dirty="0">
              <a:solidFill>
                <a:srgbClr val="3333CC"/>
              </a:solidFill>
              <a:latin typeface="+mn-lt"/>
              <a:sym typeface="Wingdings" panose="05000000000000000000" pitchFamily="2" charset="2"/>
            </a:endParaRPr>
          </a:p>
          <a:p>
            <a:pPr marL="342900" indent="-342900">
              <a:buFontTx/>
              <a:buChar char="-"/>
            </a:pPr>
            <a:r>
              <a:rPr lang="de-DE" sz="2100" dirty="0" smtClean="0">
                <a:solidFill>
                  <a:srgbClr val="3333CC"/>
                </a:solidFill>
                <a:latin typeface="+mn-lt"/>
                <a:sym typeface="Wingdings" panose="05000000000000000000" pitchFamily="2" charset="2"/>
              </a:rPr>
              <a:t>In Bundesländern mit 20jähriger Wolfspräsenz werden auch heute noch Drückjagden mit Hunden durchgeführt</a:t>
            </a:r>
          </a:p>
          <a:p>
            <a:pPr marL="342900" indent="-342900">
              <a:buFontTx/>
              <a:buChar char="-"/>
            </a:pPr>
            <a:endParaRPr lang="de-DE" sz="2100" dirty="0">
              <a:solidFill>
                <a:srgbClr val="3333CC"/>
              </a:solidFill>
              <a:latin typeface="+mn-lt"/>
              <a:sym typeface="Wingdings" panose="05000000000000000000" pitchFamily="2" charset="2"/>
            </a:endParaRPr>
          </a:p>
          <a:p>
            <a:pPr marL="342900" indent="-342900">
              <a:buFontTx/>
              <a:buChar char="-"/>
            </a:pPr>
            <a:r>
              <a:rPr lang="de-DE" sz="2100" dirty="0" smtClean="0">
                <a:solidFill>
                  <a:srgbClr val="3333CC"/>
                </a:solidFill>
                <a:latin typeface="+mn-lt"/>
                <a:sym typeface="Wingdings" panose="05000000000000000000" pitchFamily="2" charset="2"/>
              </a:rPr>
              <a:t>Tipp aus der Praxis: Treiber und Hunde zeitversetzt mit dem Treiben beginnen zu lassen (erst Treiber mit Pfeifen los, dann Hunde 15 Minuten später schnallen)  Dadurch sollen </a:t>
            </a:r>
            <a:r>
              <a:rPr lang="de-DE" sz="2100" dirty="0" smtClean="0">
                <a:solidFill>
                  <a:srgbClr val="3333CC"/>
                </a:solidFill>
                <a:latin typeface="+mn-lt"/>
                <a:sym typeface="Wingdings" panose="05000000000000000000" pitchFamily="2" charset="2"/>
              </a:rPr>
              <a:t>mögliche </a:t>
            </a:r>
            <a:r>
              <a:rPr lang="de-DE" sz="2100" dirty="0" smtClean="0">
                <a:solidFill>
                  <a:srgbClr val="3333CC"/>
                </a:solidFill>
                <a:latin typeface="+mn-lt"/>
                <a:sym typeface="Wingdings" panose="05000000000000000000" pitchFamily="2" charset="2"/>
              </a:rPr>
              <a:t>Wölfe im Treiben bereits vertrieben werden</a:t>
            </a:r>
          </a:p>
          <a:p>
            <a:pPr marL="342900" indent="-342900">
              <a:buFontTx/>
              <a:buChar char="-"/>
            </a:pPr>
            <a:endParaRPr lang="de-DE" sz="2100" dirty="0">
              <a:solidFill>
                <a:srgbClr val="3333CC"/>
              </a:solidFill>
              <a:latin typeface="+mn-lt"/>
              <a:sym typeface="Wingdings" panose="05000000000000000000" pitchFamily="2" charset="2"/>
            </a:endParaRPr>
          </a:p>
          <a:p>
            <a:pPr marL="342900" indent="-342900">
              <a:buFontTx/>
              <a:buChar char="-"/>
            </a:pPr>
            <a:endParaRPr lang="de-DE" sz="2100" dirty="0" smtClean="0">
              <a:solidFill>
                <a:srgbClr val="3333CC"/>
              </a:solidFill>
              <a:latin typeface="+mn-lt"/>
              <a:sym typeface="Wingdings" panose="05000000000000000000" pitchFamily="2" charset="2"/>
            </a:endParaRPr>
          </a:p>
        </p:txBody>
      </p:sp>
    </p:spTree>
    <p:extLst>
      <p:ext uri="{BB962C8B-B14F-4D97-AF65-F5344CB8AC3E}">
        <p14:creationId xmlns:p14="http://schemas.microsoft.com/office/powerpoint/2010/main" val="250939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32" y="764704"/>
            <a:ext cx="8229600" cy="967507"/>
          </a:xfrm>
        </p:spPr>
        <p:txBody>
          <a:bodyPr/>
          <a:lstStyle/>
          <a:p>
            <a:r>
              <a:rPr lang="de-DE" dirty="0" smtClean="0"/>
              <a:t>Wolf und Jagdhund</a:t>
            </a:r>
            <a:endParaRPr lang="de-DE" dirty="0"/>
          </a:p>
        </p:txBody>
      </p:sp>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23</a:t>
            </a:fld>
            <a:endParaRPr lang="it-IT" altLang="de-DE"/>
          </a:p>
        </p:txBody>
      </p:sp>
      <p:sp>
        <p:nvSpPr>
          <p:cNvPr id="5" name="Textfeld 4"/>
          <p:cNvSpPr txBox="1"/>
          <p:nvPr/>
        </p:nvSpPr>
        <p:spPr>
          <a:xfrm>
            <a:off x="609600" y="1772816"/>
            <a:ext cx="7706816" cy="4616648"/>
          </a:xfrm>
          <a:prstGeom prst="rect">
            <a:avLst/>
          </a:prstGeom>
          <a:noFill/>
        </p:spPr>
        <p:txBody>
          <a:bodyPr wrap="square" rtlCol="0">
            <a:spAutoFit/>
          </a:bodyPr>
          <a:lstStyle/>
          <a:p>
            <a:pPr marL="342900" indent="-342900">
              <a:buFontTx/>
              <a:buChar char="-"/>
            </a:pPr>
            <a:r>
              <a:rPr lang="de-DE" sz="2100" dirty="0" smtClean="0">
                <a:solidFill>
                  <a:srgbClr val="3333CC"/>
                </a:solidFill>
                <a:latin typeface="+mn-lt"/>
              </a:rPr>
              <a:t>Statistik von getöteten Hunden der schwedischen Tierversicherung </a:t>
            </a:r>
            <a:r>
              <a:rPr lang="de-DE" sz="2100" dirty="0" err="1" smtClean="0">
                <a:solidFill>
                  <a:srgbClr val="3333CC"/>
                </a:solidFill>
                <a:latin typeface="+mn-lt"/>
              </a:rPr>
              <a:t>Agria</a:t>
            </a:r>
            <a:r>
              <a:rPr lang="de-DE" sz="2100" dirty="0" smtClean="0">
                <a:solidFill>
                  <a:srgbClr val="3333CC"/>
                </a:solidFill>
                <a:latin typeface="+mn-lt"/>
              </a:rPr>
              <a:t>:</a:t>
            </a:r>
          </a:p>
          <a:p>
            <a:pPr marL="342900" indent="-342900">
              <a:buFontTx/>
              <a:buChar char="-"/>
            </a:pPr>
            <a:endParaRPr lang="de-DE" sz="2100" dirty="0">
              <a:solidFill>
                <a:srgbClr val="3333CC"/>
              </a:solidFill>
              <a:latin typeface="+mn-lt"/>
            </a:endParaRPr>
          </a:p>
          <a:p>
            <a:pPr marL="342900" indent="-342900">
              <a:buFontTx/>
              <a:buChar char="-"/>
            </a:pPr>
            <a:endParaRPr lang="de-DE" sz="2100" dirty="0" smtClean="0">
              <a:solidFill>
                <a:srgbClr val="3333CC"/>
              </a:solidFill>
              <a:latin typeface="+mn-lt"/>
            </a:endParaRPr>
          </a:p>
          <a:p>
            <a:pPr marL="342900" indent="-342900">
              <a:buFontTx/>
              <a:buChar char="-"/>
            </a:pPr>
            <a:endParaRPr lang="de-DE" sz="2100" dirty="0">
              <a:solidFill>
                <a:srgbClr val="3333CC"/>
              </a:solidFill>
              <a:latin typeface="+mn-lt"/>
            </a:endParaRPr>
          </a:p>
          <a:p>
            <a:pPr marL="342900" indent="-342900">
              <a:buFontTx/>
              <a:buChar char="-"/>
            </a:pPr>
            <a:endParaRPr lang="de-DE" sz="2100" dirty="0" smtClean="0">
              <a:solidFill>
                <a:srgbClr val="3333CC"/>
              </a:solidFill>
              <a:latin typeface="+mn-lt"/>
            </a:endParaRPr>
          </a:p>
          <a:p>
            <a:pPr marL="342900" indent="-342900">
              <a:buFontTx/>
              <a:buChar char="-"/>
            </a:pPr>
            <a:endParaRPr lang="de-DE" sz="2100" dirty="0">
              <a:solidFill>
                <a:srgbClr val="3333CC"/>
              </a:solidFill>
              <a:latin typeface="+mn-lt"/>
            </a:endParaRPr>
          </a:p>
          <a:p>
            <a:pPr marL="342900" indent="-342900">
              <a:buFontTx/>
              <a:buChar char="-"/>
            </a:pPr>
            <a:r>
              <a:rPr lang="de-DE" sz="2100" dirty="0" smtClean="0">
                <a:solidFill>
                  <a:srgbClr val="3333CC"/>
                </a:solidFill>
                <a:latin typeface="+mn-lt"/>
              </a:rPr>
              <a:t>In Schweden werden unter anderem Schutzwesten mit Aufsätzen verwendet, um die Hunde vor Wölfen zu schützen </a:t>
            </a:r>
            <a:r>
              <a:rPr lang="de-DE" sz="2100" dirty="0" smtClean="0">
                <a:solidFill>
                  <a:srgbClr val="3333CC"/>
                </a:solidFill>
                <a:latin typeface="+mn-lt"/>
                <a:sym typeface="Wingdings" panose="05000000000000000000" pitchFamily="2" charset="2"/>
              </a:rPr>
              <a:t> Auch in Deutschland gibt es dafür mittlerweile Anbieter</a:t>
            </a:r>
            <a:endParaRPr lang="de-DE" sz="2100" dirty="0" smtClean="0">
              <a:solidFill>
                <a:srgbClr val="3333CC"/>
              </a:solidFill>
              <a:latin typeface="+mn-lt"/>
            </a:endParaRPr>
          </a:p>
          <a:p>
            <a:pPr marL="342900" indent="-342900">
              <a:buFontTx/>
              <a:buChar char="-"/>
            </a:pPr>
            <a:endParaRPr lang="de-DE" sz="2100" dirty="0">
              <a:solidFill>
                <a:srgbClr val="3333CC"/>
              </a:solidFill>
              <a:latin typeface="+mn-lt"/>
              <a:sym typeface="Wingdings" panose="05000000000000000000" pitchFamily="2" charset="2"/>
            </a:endParaRPr>
          </a:p>
          <a:p>
            <a:pPr marL="342900" indent="-342900">
              <a:buFontTx/>
              <a:buChar char="-"/>
            </a:pPr>
            <a:endParaRPr lang="de-DE" sz="2100" dirty="0" smtClean="0">
              <a:solidFill>
                <a:srgbClr val="3333CC"/>
              </a:solidFill>
              <a:latin typeface="+mn-lt"/>
              <a:sym typeface="Wingdings" panose="05000000000000000000" pitchFamily="2" charset="2"/>
            </a:endParaRPr>
          </a:p>
          <a:p>
            <a:pPr marL="342900" indent="-342900">
              <a:buFontTx/>
              <a:buChar char="-"/>
            </a:pPr>
            <a:endParaRPr lang="de-DE" sz="2100" dirty="0">
              <a:solidFill>
                <a:srgbClr val="3333CC"/>
              </a:solidFill>
              <a:latin typeface="+mn-lt"/>
              <a:sym typeface="Wingdings" panose="05000000000000000000" pitchFamily="2" charset="2"/>
            </a:endParaRPr>
          </a:p>
          <a:p>
            <a:pPr marL="342900" indent="-342900">
              <a:buFontTx/>
              <a:buChar char="-"/>
            </a:pPr>
            <a:endParaRPr lang="de-DE" sz="2100" dirty="0" smtClean="0">
              <a:solidFill>
                <a:srgbClr val="3333CC"/>
              </a:solidFill>
              <a:latin typeface="+mn-lt"/>
              <a:sym typeface="Wingdings" panose="05000000000000000000" pitchFamily="2" charset="2"/>
            </a:endParaRPr>
          </a:p>
        </p:txBody>
      </p:sp>
      <p:pic>
        <p:nvPicPr>
          <p:cNvPr id="4" name="Grafik 3"/>
          <p:cNvPicPr>
            <a:picLocks noChangeAspect="1"/>
          </p:cNvPicPr>
          <p:nvPr/>
        </p:nvPicPr>
        <p:blipFill>
          <a:blip r:embed="rId3"/>
          <a:stretch>
            <a:fillRect/>
          </a:stretch>
        </p:blipFill>
        <p:spPr>
          <a:xfrm>
            <a:off x="695326" y="2528339"/>
            <a:ext cx="8143874" cy="821008"/>
          </a:xfrm>
          <a:prstGeom prst="rect">
            <a:avLst/>
          </a:prstGeom>
        </p:spPr>
      </p:pic>
      <p:sp>
        <p:nvSpPr>
          <p:cNvPr id="6" name="Textfeld 5"/>
          <p:cNvSpPr txBox="1"/>
          <p:nvPr/>
        </p:nvSpPr>
        <p:spPr>
          <a:xfrm>
            <a:off x="609600" y="3296114"/>
            <a:ext cx="6480720" cy="230832"/>
          </a:xfrm>
          <a:prstGeom prst="rect">
            <a:avLst/>
          </a:prstGeom>
          <a:noFill/>
        </p:spPr>
        <p:txBody>
          <a:bodyPr wrap="square" rtlCol="0">
            <a:spAutoFit/>
          </a:bodyPr>
          <a:lstStyle/>
          <a:p>
            <a:r>
              <a:rPr lang="de-DE" sz="900" dirty="0" smtClean="0"/>
              <a:t>Quelle: https</a:t>
            </a:r>
            <a:r>
              <a:rPr lang="de-DE" sz="900" dirty="0"/>
              <a:t>://www.agria.se/pressrum/statistik-om-djur-djurvard-och-djurhalsa/vad-sager-statistiken-om-skador-vid-jakt/</a:t>
            </a:r>
          </a:p>
        </p:txBody>
      </p:sp>
    </p:spTree>
    <p:extLst>
      <p:ext uri="{BB962C8B-B14F-4D97-AF65-F5344CB8AC3E}">
        <p14:creationId xmlns:p14="http://schemas.microsoft.com/office/powerpoint/2010/main" val="4145904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9" descr="Vielen Dank für Ihre Aufmerksamkeit!&#10;" title="Abschluss"/>
          <p:cNvSpPr txBox="1">
            <a:spLocks noChangeArrowheads="1"/>
          </p:cNvSpPr>
          <p:nvPr/>
        </p:nvSpPr>
        <p:spPr bwMode="auto">
          <a:xfrm>
            <a:off x="620658" y="1393612"/>
            <a:ext cx="8180113" cy="523220"/>
          </a:xfrm>
          <a:prstGeom prst="rect">
            <a:avLst/>
          </a:prstGeom>
          <a:noFill/>
          <a:ln w="9525" algn="ctr">
            <a:noFill/>
            <a:miter lim="800000"/>
            <a:headEnd/>
            <a:tailEnd/>
          </a:ln>
          <a:effectLst/>
        </p:spPr>
        <p:txBody>
          <a:bodyPr wrap="square">
            <a:spAutoFit/>
          </a:bodyPr>
          <a:lstStyle/>
          <a:p>
            <a:pPr algn="ctr" eaLnBrk="1" hangingPunct="1">
              <a:spcBef>
                <a:spcPct val="50000"/>
              </a:spcBef>
              <a:defRPr/>
            </a:pPr>
            <a:r>
              <a:rPr lang="de-DE" sz="2800" b="1" kern="800" dirty="0" smtClean="0">
                <a:solidFill>
                  <a:srgbClr val="244894"/>
                </a:solidFill>
                <a:cs typeface="Arial" pitchFamily="34" charset="0"/>
              </a:rPr>
              <a:t>Vielen Dank für Ihre Aufmerksamkeit!</a:t>
            </a:r>
            <a:endParaRPr lang="de-DE" sz="2800" b="1" kern="800" dirty="0">
              <a:solidFill>
                <a:srgbClr val="244894"/>
              </a:solidFill>
              <a:cs typeface="Arial" pitchFamily="34" charset="0"/>
            </a:endParaRPr>
          </a:p>
        </p:txBody>
      </p:sp>
      <p:pic>
        <p:nvPicPr>
          <p:cNvPr id="5" name="Grafik 4" descr="Das Logo des Hessischen Landesamtes für Naturschutz, Umwelt und Geologie" title="HLNUG Logo"/>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2417" y="5877272"/>
            <a:ext cx="1169171" cy="72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ie Hessenmarke" title="Hessen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377825"/>
            <a:ext cx="6381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533400" y="296863"/>
            <a:ext cx="4725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defRPr/>
            </a:pPr>
            <a:r>
              <a:rPr lang="de-DE" altLang="de-DE" sz="1200" b="1" dirty="0" smtClean="0">
                <a:solidFill>
                  <a:srgbClr val="244894"/>
                </a:solidFill>
              </a:rPr>
              <a:t>Hessisches Landesamt für Naturschutz, Umwelt und Geologie</a:t>
            </a:r>
          </a:p>
        </p:txBody>
      </p:sp>
      <p:pic>
        <p:nvPicPr>
          <p:cNvPr id="8" name="Picture 4" descr="Streifen" title="Corporate Design Land Hess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a:off x="-36512" y="6327888"/>
            <a:ext cx="3168352" cy="425758"/>
          </a:xfrm>
          <a:prstGeom prst="rect">
            <a:avLst/>
          </a:prstGeom>
          <a:noFill/>
        </p:spPr>
        <p:txBody>
          <a:bodyPr wrap="square" rtlCol="0">
            <a:spAutoFit/>
          </a:bodyPr>
          <a:lstStyle/>
          <a:p>
            <a:pPr algn="ctr">
              <a:lnSpc>
                <a:spcPts val="1300"/>
              </a:lnSpc>
            </a:pPr>
            <a:r>
              <a:rPr lang="de-DE" sz="1400" baseline="30000" dirty="0"/>
              <a:t>Das HLNUG auf Twitter: </a:t>
            </a:r>
          </a:p>
          <a:p>
            <a:pPr algn="ctr">
              <a:lnSpc>
                <a:spcPts val="1300"/>
              </a:lnSpc>
            </a:pPr>
            <a:r>
              <a:rPr lang="de-DE" sz="1400" b="1" baseline="30000" dirty="0">
                <a:solidFill>
                  <a:srgbClr val="244894"/>
                </a:solidFill>
              </a:rPr>
              <a:t>https://twitter.com/hlnug_hessen</a:t>
            </a:r>
            <a:endParaRPr lang="de-DE" sz="1400" b="1" dirty="0">
              <a:solidFill>
                <a:srgbClr val="244894"/>
              </a:solidFill>
            </a:endParaRPr>
          </a:p>
        </p:txBody>
      </p:sp>
      <p:pic>
        <p:nvPicPr>
          <p:cNvPr id="14" name="Grafik 13" descr="Twitter-Logo" title="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1640" y="5891198"/>
            <a:ext cx="432048" cy="432048"/>
          </a:xfrm>
          <a:prstGeom prst="rect">
            <a:avLst/>
          </a:prstGeom>
        </p:spPr>
      </p:pic>
      <p:pic>
        <p:nvPicPr>
          <p:cNvPr id="9" name="Grafik 8"/>
          <p:cNvPicPr>
            <a:picLocks noChangeAspect="1"/>
          </p:cNvPicPr>
          <p:nvPr/>
        </p:nvPicPr>
        <p:blipFill>
          <a:blip r:embed="rId8"/>
          <a:stretch>
            <a:fillRect/>
          </a:stretch>
        </p:blipFill>
        <p:spPr>
          <a:xfrm>
            <a:off x="6354265" y="5890104"/>
            <a:ext cx="1268078" cy="804742"/>
          </a:xfrm>
          <a:prstGeom prst="rect">
            <a:avLst/>
          </a:prstGeom>
        </p:spPr>
      </p:pic>
      <p:sp>
        <p:nvSpPr>
          <p:cNvPr id="10" name="Foliennummernplatzhalter 9"/>
          <p:cNvSpPr>
            <a:spLocks noGrp="1"/>
          </p:cNvSpPr>
          <p:nvPr>
            <p:ph type="sldNum" sz="quarter" idx="10"/>
          </p:nvPr>
        </p:nvSpPr>
        <p:spPr/>
        <p:txBody>
          <a:bodyPr/>
          <a:lstStyle/>
          <a:p>
            <a:pPr>
              <a:defRPr/>
            </a:pPr>
            <a:fld id="{B0CD6A67-8272-4AAA-959E-80E55D35E01E}" type="slidenum">
              <a:rPr lang="it-IT" altLang="de-DE" smtClean="0"/>
              <a:pPr>
                <a:defRPr/>
              </a:pPr>
              <a:t>24</a:t>
            </a:fld>
            <a:endParaRPr lang="it-IT" altLang="de-DE"/>
          </a:p>
        </p:txBody>
      </p:sp>
      <p:pic>
        <p:nvPicPr>
          <p:cNvPr id="12" name="Grafik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4171" y="1992850"/>
            <a:ext cx="5773086" cy="3839103"/>
          </a:xfrm>
          <a:prstGeom prst="rect">
            <a:avLst/>
          </a:prstGeom>
        </p:spPr>
      </p:pic>
      <p:sp>
        <p:nvSpPr>
          <p:cNvPr id="15" name="Textfeld 14"/>
          <p:cNvSpPr txBox="1"/>
          <p:nvPr/>
        </p:nvSpPr>
        <p:spPr>
          <a:xfrm>
            <a:off x="6578227" y="5488795"/>
            <a:ext cx="2088232" cy="307777"/>
          </a:xfrm>
          <a:prstGeom prst="rect">
            <a:avLst/>
          </a:prstGeom>
          <a:noFill/>
        </p:spPr>
        <p:txBody>
          <a:bodyPr wrap="square" rtlCol="0">
            <a:spAutoFit/>
          </a:bodyPr>
          <a:lstStyle/>
          <a:p>
            <a:r>
              <a:rPr lang="de-DE" sz="1400" dirty="0" smtClean="0">
                <a:solidFill>
                  <a:schemeClr val="bg1"/>
                </a:solidFill>
              </a:rPr>
              <a:t>© </a:t>
            </a:r>
            <a:r>
              <a:rPr lang="de-DE" sz="1400" dirty="0" err="1" smtClean="0">
                <a:solidFill>
                  <a:schemeClr val="bg1"/>
                </a:solidFill>
              </a:rPr>
              <a:t>Gomille</a:t>
            </a:r>
            <a:endParaRPr lang="de-DE" sz="1400" dirty="0">
              <a:solidFill>
                <a:schemeClr val="bg1"/>
              </a:solidFill>
            </a:endParaRPr>
          </a:p>
        </p:txBody>
      </p:sp>
    </p:spTree>
    <p:extLst>
      <p:ext uri="{BB962C8B-B14F-4D97-AF65-F5344CB8AC3E}">
        <p14:creationId xmlns:p14="http://schemas.microsoft.com/office/powerpoint/2010/main" val="20127225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Wie erkenne ich einen Wolf?</a:t>
            </a:r>
            <a:endParaRPr lang="de-DE" dirty="0"/>
          </a:p>
        </p:txBody>
      </p:sp>
      <p:sp>
        <p:nvSpPr>
          <p:cNvPr id="3" name="Inhaltsplatzhalter 2"/>
          <p:cNvSpPr>
            <a:spLocks noGrp="1"/>
          </p:cNvSpPr>
          <p:nvPr>
            <p:ph sz="half"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EFAD350-4441-4AF4-9B34-EEA23A237C18}" type="slidenum">
              <a:rPr lang="it-IT" altLang="de-DE" smtClean="0"/>
              <a:pPr>
                <a:defRPr/>
              </a:pPr>
              <a:t>25</a:t>
            </a:fld>
            <a:endParaRPr lang="it-IT" altLang="de-DE"/>
          </a:p>
        </p:txBody>
      </p:sp>
      <p:pic>
        <p:nvPicPr>
          <p:cNvPr id="6" name="Grafik 5"/>
          <p:cNvPicPr>
            <a:picLocks noChangeAspect="1"/>
          </p:cNvPicPr>
          <p:nvPr/>
        </p:nvPicPr>
        <p:blipFill rotWithShape="1">
          <a:blip r:embed="rId3"/>
          <a:srcRect l="10626" t="67446" r="79906" b="14381"/>
          <a:stretch/>
        </p:blipFill>
        <p:spPr>
          <a:xfrm>
            <a:off x="7067100" y="4549492"/>
            <a:ext cx="1747186" cy="1816427"/>
          </a:xfrm>
          <a:prstGeom prst="rect">
            <a:avLst/>
          </a:prstGeom>
        </p:spPr>
      </p:pic>
      <p:pic>
        <p:nvPicPr>
          <p:cNvPr id="7" name="Grafik 6"/>
          <p:cNvPicPr>
            <a:picLocks noChangeAspect="1"/>
          </p:cNvPicPr>
          <p:nvPr/>
        </p:nvPicPr>
        <p:blipFill rotWithShape="1">
          <a:blip r:embed="rId4"/>
          <a:srcRect t="6947" r="48697"/>
          <a:stretch/>
        </p:blipFill>
        <p:spPr>
          <a:xfrm>
            <a:off x="7072324" y="923325"/>
            <a:ext cx="1736738" cy="3631598"/>
          </a:xfrm>
          <a:prstGeom prst="rect">
            <a:avLst/>
          </a:prstGeom>
        </p:spPr>
      </p:pic>
      <p:pic>
        <p:nvPicPr>
          <p:cNvPr id="5" name="Grafik 4"/>
          <p:cNvPicPr>
            <a:picLocks noChangeAspect="1"/>
          </p:cNvPicPr>
          <p:nvPr/>
        </p:nvPicPr>
        <p:blipFill rotWithShape="1">
          <a:blip r:embed="rId5"/>
          <a:srcRect l="10626" t="10801" r="42519" b="26200"/>
          <a:stretch/>
        </p:blipFill>
        <p:spPr>
          <a:xfrm>
            <a:off x="570953" y="1576264"/>
            <a:ext cx="6379109" cy="4824536"/>
          </a:xfrm>
          <a:prstGeom prst="rect">
            <a:avLst/>
          </a:prstGeom>
        </p:spPr>
      </p:pic>
    </p:spTree>
    <p:extLst>
      <p:ext uri="{BB962C8B-B14F-4D97-AF65-F5344CB8AC3E}">
        <p14:creationId xmlns:p14="http://schemas.microsoft.com/office/powerpoint/2010/main" val="3727268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Einschätzung verschiedener Wolfsverhaltensweisen in Bezug auf die Gefährlichkeit für den Menschen</a:t>
            </a:r>
            <a:endParaRPr lang="de-DE" dirty="0"/>
          </a:p>
        </p:txBody>
      </p:sp>
      <p:sp>
        <p:nvSpPr>
          <p:cNvPr id="3" name="Inhaltsplatzhalter 2"/>
          <p:cNvSpPr>
            <a:spLocks noGrp="1"/>
          </p:cNvSpPr>
          <p:nvPr>
            <p:ph sz="half"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EFAD350-4441-4AF4-9B34-EEA23A237C18}" type="slidenum">
              <a:rPr lang="it-IT" altLang="de-DE" smtClean="0"/>
              <a:pPr>
                <a:defRPr/>
              </a:pPr>
              <a:t>26</a:t>
            </a:fld>
            <a:endParaRPr lang="it-IT" altLang="de-DE"/>
          </a:p>
        </p:txBody>
      </p:sp>
      <p:pic>
        <p:nvPicPr>
          <p:cNvPr id="5" name="Grafik 4"/>
          <p:cNvPicPr>
            <a:picLocks noChangeAspect="1"/>
          </p:cNvPicPr>
          <p:nvPr/>
        </p:nvPicPr>
        <p:blipFill rotWithShape="1">
          <a:blip r:embed="rId2"/>
          <a:srcRect l="7060" t="14297" r="8414"/>
          <a:stretch/>
        </p:blipFill>
        <p:spPr>
          <a:xfrm>
            <a:off x="395536" y="1881462"/>
            <a:ext cx="8686800" cy="4770668"/>
          </a:xfrm>
          <a:prstGeom prst="rect">
            <a:avLst/>
          </a:prstGeom>
        </p:spPr>
      </p:pic>
      <p:sp>
        <p:nvSpPr>
          <p:cNvPr id="6" name="Textfeld 5"/>
          <p:cNvSpPr txBox="1"/>
          <p:nvPr/>
        </p:nvSpPr>
        <p:spPr>
          <a:xfrm>
            <a:off x="4716016" y="6344353"/>
            <a:ext cx="4680520" cy="307777"/>
          </a:xfrm>
          <a:prstGeom prst="rect">
            <a:avLst/>
          </a:prstGeom>
          <a:noFill/>
        </p:spPr>
        <p:txBody>
          <a:bodyPr wrap="square" rtlCol="0">
            <a:spAutoFit/>
          </a:bodyPr>
          <a:lstStyle/>
          <a:p>
            <a:r>
              <a:rPr lang="de-DE" sz="1400" dirty="0" smtClean="0"/>
              <a:t>Auszug aus dem hessischen Wolfsmanagementplan</a:t>
            </a:r>
            <a:endParaRPr lang="de-DE" sz="1400" dirty="0"/>
          </a:p>
        </p:txBody>
      </p:sp>
    </p:spTree>
    <p:extLst>
      <p:ext uri="{BB962C8B-B14F-4D97-AF65-F5344CB8AC3E}">
        <p14:creationId xmlns:p14="http://schemas.microsoft.com/office/powerpoint/2010/main" val="1254783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Hessisches </a:t>
            </a:r>
            <a:r>
              <a:rPr lang="de-DE" dirty="0" err="1" smtClean="0"/>
              <a:t>Wolfsmonitoring</a:t>
            </a:r>
            <a:r>
              <a:rPr lang="de-DE" dirty="0" smtClean="0"/>
              <a:t/>
            </a:r>
            <a:br>
              <a:rPr lang="de-DE" dirty="0" smtClean="0"/>
            </a:br>
            <a:endParaRPr lang="de-DE" dirty="0"/>
          </a:p>
        </p:txBody>
      </p:sp>
      <p:pic>
        <p:nvPicPr>
          <p:cNvPr id="9" name="Inhaltsplatzhalt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600" y="1340768"/>
            <a:ext cx="6181668" cy="4114800"/>
          </a:xfr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25925" t="953" r="33334"/>
          <a:stretch/>
        </p:blipFill>
        <p:spPr>
          <a:xfrm>
            <a:off x="755576" y="4221088"/>
            <a:ext cx="1584176" cy="1872208"/>
          </a:xfrm>
          <a:prstGeom prst="rect">
            <a:avLst/>
          </a:prstGeom>
          <a:ln w="38100">
            <a:solidFill>
              <a:srgbClr val="8EBF27"/>
            </a:solidFill>
          </a:ln>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l="1" t="10821" r="-11" b="533"/>
          <a:stretch/>
        </p:blipFill>
        <p:spPr>
          <a:xfrm>
            <a:off x="4879500" y="4221087"/>
            <a:ext cx="1584176" cy="1872208"/>
          </a:xfrm>
          <a:prstGeom prst="rect">
            <a:avLst/>
          </a:prstGeom>
          <a:ln w="38100">
            <a:solidFill>
              <a:srgbClr val="8EBF27"/>
            </a:solidFill>
          </a:ln>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1" r="34658" b="-12"/>
          <a:stretch/>
        </p:blipFill>
        <p:spPr>
          <a:xfrm>
            <a:off x="2816740" y="4221087"/>
            <a:ext cx="1588183" cy="1872208"/>
          </a:xfrm>
          <a:prstGeom prst="rect">
            <a:avLst/>
          </a:prstGeom>
          <a:ln w="38100">
            <a:solidFill>
              <a:srgbClr val="8EBF27"/>
            </a:solidFill>
          </a:ln>
        </p:spPr>
      </p:pic>
      <p:pic>
        <p:nvPicPr>
          <p:cNvPr id="7" name="Grafik 6"/>
          <p:cNvPicPr>
            <a:picLocks noChangeAspect="1"/>
          </p:cNvPicPr>
          <p:nvPr/>
        </p:nvPicPr>
        <p:blipFill rotWithShape="1">
          <a:blip r:embed="rId7">
            <a:extLst>
              <a:ext uri="{28A0092B-C50C-407E-A947-70E740481C1C}">
                <a14:useLocalDpi xmlns:a14="http://schemas.microsoft.com/office/drawing/2010/main" val="0"/>
              </a:ext>
            </a:extLst>
          </a:blip>
          <a:srcRect l="19032" r="8926" b="9574"/>
          <a:stretch/>
        </p:blipFill>
        <p:spPr>
          <a:xfrm rot="16200000">
            <a:off x="6822458" y="4377004"/>
            <a:ext cx="1872208" cy="1560376"/>
          </a:xfrm>
          <a:prstGeom prst="rect">
            <a:avLst/>
          </a:prstGeom>
          <a:ln w="38100">
            <a:solidFill>
              <a:srgbClr val="8EBF27"/>
            </a:solidFill>
          </a:ln>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824" y="1469082"/>
            <a:ext cx="3809809" cy="2535982"/>
          </a:xfrm>
          <a:prstGeom prst="rect">
            <a:avLst/>
          </a:prstGeom>
          <a:solidFill>
            <a:srgbClr val="8EBF27"/>
          </a:solidFill>
          <a:ln w="38100">
            <a:solidFill>
              <a:srgbClr val="8EBF27"/>
            </a:solidFill>
          </a:ln>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3143" y="1461565"/>
            <a:ext cx="3815807" cy="2543499"/>
          </a:xfrm>
          <a:prstGeom prst="rect">
            <a:avLst/>
          </a:prstGeom>
          <a:solidFill>
            <a:schemeClr val="bg1"/>
          </a:solidFill>
          <a:ln w="41275">
            <a:solidFill>
              <a:srgbClr val="8EBF27"/>
            </a:solidFill>
          </a:ln>
        </p:spPr>
      </p:pic>
      <p:sp>
        <p:nvSpPr>
          <p:cNvPr id="12" name="Textfeld 11"/>
          <p:cNvSpPr txBox="1"/>
          <p:nvPr/>
        </p:nvSpPr>
        <p:spPr>
          <a:xfrm rot="16200000">
            <a:off x="7839734" y="5179891"/>
            <a:ext cx="1656184" cy="230832"/>
          </a:xfrm>
          <a:prstGeom prst="rect">
            <a:avLst/>
          </a:prstGeom>
          <a:noFill/>
        </p:spPr>
        <p:txBody>
          <a:bodyPr wrap="square" rtlCol="0">
            <a:spAutoFit/>
          </a:bodyPr>
          <a:lstStyle/>
          <a:p>
            <a:r>
              <a:rPr lang="de-DE" sz="900" dirty="0" smtClean="0"/>
              <a:t>© HLNUG</a:t>
            </a:r>
            <a:endParaRPr lang="de-DE" sz="900" dirty="0"/>
          </a:p>
        </p:txBody>
      </p:sp>
      <p:sp>
        <p:nvSpPr>
          <p:cNvPr id="14" name="Textfeld 13"/>
          <p:cNvSpPr txBox="1"/>
          <p:nvPr/>
        </p:nvSpPr>
        <p:spPr>
          <a:xfrm rot="16200000">
            <a:off x="5764660" y="5179892"/>
            <a:ext cx="1656184" cy="230832"/>
          </a:xfrm>
          <a:prstGeom prst="rect">
            <a:avLst/>
          </a:prstGeom>
          <a:noFill/>
        </p:spPr>
        <p:txBody>
          <a:bodyPr wrap="square" rtlCol="0">
            <a:spAutoFit/>
          </a:bodyPr>
          <a:lstStyle/>
          <a:p>
            <a:r>
              <a:rPr lang="de-DE" sz="900" dirty="0" smtClean="0"/>
              <a:t>© HLNUG</a:t>
            </a:r>
            <a:endParaRPr lang="de-DE" sz="900" dirty="0"/>
          </a:p>
        </p:txBody>
      </p:sp>
      <p:sp>
        <p:nvSpPr>
          <p:cNvPr id="15" name="Textfeld 14"/>
          <p:cNvSpPr txBox="1"/>
          <p:nvPr/>
        </p:nvSpPr>
        <p:spPr>
          <a:xfrm rot="16200000">
            <a:off x="3709258" y="5179892"/>
            <a:ext cx="1656184" cy="230832"/>
          </a:xfrm>
          <a:prstGeom prst="rect">
            <a:avLst/>
          </a:prstGeom>
          <a:noFill/>
        </p:spPr>
        <p:txBody>
          <a:bodyPr wrap="square" rtlCol="0">
            <a:spAutoFit/>
          </a:bodyPr>
          <a:lstStyle/>
          <a:p>
            <a:r>
              <a:rPr lang="de-DE" sz="900" dirty="0" smtClean="0"/>
              <a:t>© HLNUG</a:t>
            </a:r>
            <a:endParaRPr lang="de-DE" sz="900" dirty="0"/>
          </a:p>
        </p:txBody>
      </p:sp>
      <p:sp>
        <p:nvSpPr>
          <p:cNvPr id="16" name="Textfeld 15"/>
          <p:cNvSpPr txBox="1"/>
          <p:nvPr/>
        </p:nvSpPr>
        <p:spPr>
          <a:xfrm rot="16200000">
            <a:off x="1633532" y="5237312"/>
            <a:ext cx="1656184" cy="230832"/>
          </a:xfrm>
          <a:prstGeom prst="rect">
            <a:avLst/>
          </a:prstGeom>
          <a:noFill/>
        </p:spPr>
        <p:txBody>
          <a:bodyPr wrap="square" rtlCol="0">
            <a:spAutoFit/>
          </a:bodyPr>
          <a:lstStyle/>
          <a:p>
            <a:r>
              <a:rPr lang="de-DE" sz="900" dirty="0" smtClean="0"/>
              <a:t>© HLNUG</a:t>
            </a:r>
            <a:endParaRPr lang="de-DE" sz="900" dirty="0"/>
          </a:p>
        </p:txBody>
      </p:sp>
      <p:sp>
        <p:nvSpPr>
          <p:cNvPr id="17" name="Textfeld 16"/>
          <p:cNvSpPr txBox="1"/>
          <p:nvPr/>
        </p:nvSpPr>
        <p:spPr>
          <a:xfrm rot="16200000">
            <a:off x="7846274" y="3089281"/>
            <a:ext cx="1656184" cy="230832"/>
          </a:xfrm>
          <a:prstGeom prst="rect">
            <a:avLst/>
          </a:prstGeom>
          <a:noFill/>
        </p:spPr>
        <p:txBody>
          <a:bodyPr wrap="square" rtlCol="0">
            <a:spAutoFit/>
          </a:bodyPr>
          <a:lstStyle/>
          <a:p>
            <a:r>
              <a:rPr lang="de-DE" sz="900" dirty="0" smtClean="0"/>
              <a:t>© </a:t>
            </a:r>
            <a:r>
              <a:rPr lang="de-DE" sz="900" dirty="0" err="1" smtClean="0"/>
              <a:t>Gomille</a:t>
            </a:r>
            <a:endParaRPr lang="de-DE" sz="900" dirty="0"/>
          </a:p>
        </p:txBody>
      </p:sp>
      <p:sp>
        <p:nvSpPr>
          <p:cNvPr id="18" name="Textfeld 17"/>
          <p:cNvSpPr txBox="1"/>
          <p:nvPr/>
        </p:nvSpPr>
        <p:spPr>
          <a:xfrm rot="16200000">
            <a:off x="-248332" y="3089281"/>
            <a:ext cx="1656184" cy="230832"/>
          </a:xfrm>
          <a:prstGeom prst="rect">
            <a:avLst/>
          </a:prstGeom>
          <a:noFill/>
        </p:spPr>
        <p:txBody>
          <a:bodyPr wrap="square" rtlCol="0">
            <a:spAutoFit/>
          </a:bodyPr>
          <a:lstStyle/>
          <a:p>
            <a:r>
              <a:rPr lang="de-DE" sz="900" dirty="0" smtClean="0"/>
              <a:t>© </a:t>
            </a:r>
            <a:r>
              <a:rPr lang="de-DE" sz="900" dirty="0" err="1" smtClean="0"/>
              <a:t>Gomille</a:t>
            </a:r>
            <a:endParaRPr lang="de-DE" sz="900" dirty="0"/>
          </a:p>
        </p:txBody>
      </p:sp>
    </p:spTree>
    <p:extLst>
      <p:ext uri="{BB962C8B-B14F-4D97-AF65-F5344CB8AC3E}">
        <p14:creationId xmlns:p14="http://schemas.microsoft.com/office/powerpoint/2010/main" val="972482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Monitoringergebnisse</a:t>
            </a:r>
            <a:r>
              <a:rPr lang="de-DE" dirty="0" smtClean="0"/>
              <a:t> 2021/2022</a:t>
            </a:r>
            <a:br>
              <a:rPr lang="de-DE" dirty="0" smtClean="0"/>
            </a:br>
            <a:endParaRPr lang="de-DE" dirty="0"/>
          </a:p>
        </p:txBody>
      </p:sp>
      <p:sp>
        <p:nvSpPr>
          <p:cNvPr id="3" name="Inhaltsplatzhalter 2"/>
          <p:cNvSpPr>
            <a:spLocks noGrp="1"/>
          </p:cNvSpPr>
          <p:nvPr>
            <p:ph idx="1"/>
          </p:nvPr>
        </p:nvSpPr>
        <p:spPr>
          <a:xfrm>
            <a:off x="609600" y="1474440"/>
            <a:ext cx="7418784" cy="4114800"/>
          </a:xfrm>
        </p:spPr>
        <p:txBody>
          <a:bodyPr/>
          <a:lstStyle/>
          <a:p>
            <a:pPr>
              <a:buFont typeface="Arial" panose="020B0604020202020204" pitchFamily="34" charset="0"/>
              <a:buChar char="•"/>
            </a:pPr>
            <a:r>
              <a:rPr lang="de-DE" dirty="0" smtClean="0"/>
              <a:t>Auswertung von 653 Hinweisen</a:t>
            </a:r>
          </a:p>
          <a:p>
            <a:pPr>
              <a:buFont typeface="Arial" panose="020B0604020202020204" pitchFamily="34" charset="0"/>
              <a:buChar char="•"/>
            </a:pPr>
            <a:r>
              <a:rPr lang="de-DE" dirty="0" smtClean="0"/>
              <a:t>davon wurden 265 Hinweise als gesicherte Wolfsnachweise </a:t>
            </a:r>
            <a:r>
              <a:rPr lang="de-DE" dirty="0"/>
              <a:t>gewertet</a:t>
            </a:r>
          </a:p>
        </p:txBody>
      </p:sp>
      <p:pic>
        <p:nvPicPr>
          <p:cNvPr id="4" name="Grafik 3"/>
          <p:cNvPicPr>
            <a:picLocks noChangeAspect="1"/>
          </p:cNvPicPr>
          <p:nvPr/>
        </p:nvPicPr>
        <p:blipFill rotWithShape="1">
          <a:blip r:embed="rId3">
            <a:clrChange>
              <a:clrFrom>
                <a:srgbClr val="FFFFFF"/>
              </a:clrFrom>
              <a:clrTo>
                <a:srgbClr val="FFFFFF">
                  <a:alpha val="0"/>
                </a:srgbClr>
              </a:clrTo>
            </a:clrChange>
          </a:blip>
          <a:srcRect b="12293"/>
          <a:stretch/>
        </p:blipFill>
        <p:spPr>
          <a:xfrm>
            <a:off x="323528" y="2574546"/>
            <a:ext cx="8573750" cy="3671688"/>
          </a:xfrm>
          <a:prstGeom prst="rect">
            <a:avLst/>
          </a:prstGeom>
        </p:spPr>
      </p:pic>
    </p:spTree>
    <p:extLst>
      <p:ext uri="{BB962C8B-B14F-4D97-AF65-F5344CB8AC3E}">
        <p14:creationId xmlns:p14="http://schemas.microsoft.com/office/powerpoint/2010/main" val="2770908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Spannungsfeld Wolf &amp; Weidetiere</a:t>
            </a:r>
            <a:endParaRPr lang="de-DE" dirty="0"/>
          </a:p>
        </p:txBody>
      </p:sp>
      <p:sp>
        <p:nvSpPr>
          <p:cNvPr id="3" name="Inhaltsplatzhalter 2"/>
          <p:cNvSpPr>
            <a:spLocks noGrp="1"/>
          </p:cNvSpPr>
          <p:nvPr>
            <p:ph idx="1"/>
          </p:nvPr>
        </p:nvSpPr>
        <p:spPr>
          <a:xfrm>
            <a:off x="609600" y="1412776"/>
            <a:ext cx="7418784" cy="4601279"/>
          </a:xfrm>
        </p:spPr>
        <p:txBody>
          <a:bodyPr/>
          <a:lstStyle/>
          <a:p>
            <a:pPr marL="0" indent="0"/>
            <a:r>
              <a:rPr lang="de-DE" dirty="0" smtClean="0"/>
              <a:t>Konflikt: Wölfe unterscheiden nicht zwischen Nutz- und Wildtieren. Im Fokus steht „leichte Beute“</a:t>
            </a:r>
            <a:endParaRPr lang="de-DE" dirty="0"/>
          </a:p>
        </p:txBody>
      </p:sp>
      <p:pic>
        <p:nvPicPr>
          <p:cNvPr id="5" name="Grafik 4"/>
          <p:cNvPicPr>
            <a:picLocks noChangeAspect="1"/>
          </p:cNvPicPr>
          <p:nvPr/>
        </p:nvPicPr>
        <p:blipFill>
          <a:blip r:embed="rId3"/>
          <a:stretch>
            <a:fillRect/>
          </a:stretch>
        </p:blipFill>
        <p:spPr>
          <a:xfrm>
            <a:off x="395536" y="2654438"/>
            <a:ext cx="4104455" cy="2912424"/>
          </a:xfrm>
          <a:prstGeom prst="rect">
            <a:avLst/>
          </a:prstGeom>
        </p:spPr>
      </p:pic>
      <p:sp>
        <p:nvSpPr>
          <p:cNvPr id="7" name="Textfeld 6"/>
          <p:cNvSpPr txBox="1"/>
          <p:nvPr/>
        </p:nvSpPr>
        <p:spPr>
          <a:xfrm>
            <a:off x="4592824" y="5567049"/>
            <a:ext cx="4371663" cy="523220"/>
          </a:xfrm>
          <a:prstGeom prst="rect">
            <a:avLst/>
          </a:prstGeom>
          <a:noFill/>
        </p:spPr>
        <p:txBody>
          <a:bodyPr wrap="square" rtlCol="0">
            <a:spAutoFit/>
          </a:bodyPr>
          <a:lstStyle/>
          <a:p>
            <a:r>
              <a:rPr lang="de-DE" sz="1400" dirty="0" smtClean="0">
                <a:solidFill>
                  <a:srgbClr val="3333CC"/>
                </a:solidFill>
                <a:latin typeface="+mn-lt"/>
              </a:rPr>
              <a:t>60 </a:t>
            </a:r>
            <a:r>
              <a:rPr lang="de-DE" sz="1400" dirty="0">
                <a:solidFill>
                  <a:srgbClr val="3333CC"/>
                </a:solidFill>
                <a:latin typeface="+mn-lt"/>
              </a:rPr>
              <a:t>% der Risse in der </a:t>
            </a:r>
            <a:r>
              <a:rPr lang="de-DE" sz="1400" dirty="0" smtClean="0">
                <a:solidFill>
                  <a:srgbClr val="3333CC"/>
                </a:solidFill>
                <a:latin typeface="+mn-lt"/>
              </a:rPr>
              <a:t>Region seit 2019 </a:t>
            </a:r>
            <a:r>
              <a:rPr lang="de-DE" sz="1400" dirty="0">
                <a:solidFill>
                  <a:srgbClr val="3333CC"/>
                </a:solidFill>
                <a:latin typeface="+mn-lt"/>
              </a:rPr>
              <a:t>sind auf </a:t>
            </a:r>
            <a:r>
              <a:rPr lang="de-DE" sz="1400" dirty="0" smtClean="0">
                <a:solidFill>
                  <a:srgbClr val="3333CC"/>
                </a:solidFill>
                <a:latin typeface="+mn-lt"/>
              </a:rPr>
              <a:t>die Stölzinger </a:t>
            </a:r>
            <a:r>
              <a:rPr lang="de-DE" sz="1400" dirty="0">
                <a:solidFill>
                  <a:srgbClr val="3333CC"/>
                </a:solidFill>
                <a:latin typeface="+mn-lt"/>
              </a:rPr>
              <a:t>Wölfin zurückzuführen</a:t>
            </a:r>
          </a:p>
        </p:txBody>
      </p:sp>
      <p:pic>
        <p:nvPicPr>
          <p:cNvPr id="9" name="Grafik 8"/>
          <p:cNvPicPr>
            <a:picLocks noChangeAspect="1"/>
          </p:cNvPicPr>
          <p:nvPr/>
        </p:nvPicPr>
        <p:blipFill>
          <a:blip r:embed="rId4"/>
          <a:stretch>
            <a:fillRect/>
          </a:stretch>
        </p:blipFill>
        <p:spPr>
          <a:xfrm>
            <a:off x="4592824" y="2654438"/>
            <a:ext cx="4371663" cy="2918479"/>
          </a:xfrm>
          <a:prstGeom prst="rect">
            <a:avLst/>
          </a:prstGeom>
        </p:spPr>
      </p:pic>
    </p:spTree>
    <p:extLst>
      <p:ext uri="{BB962C8B-B14F-4D97-AF65-F5344CB8AC3E}">
        <p14:creationId xmlns:p14="http://schemas.microsoft.com/office/powerpoint/2010/main" val="2732159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Wie melde ich Wolfshinweise?</a:t>
            </a:r>
            <a:endParaRPr lang="de-DE" dirty="0"/>
          </a:p>
        </p:txBody>
      </p:sp>
      <p:sp>
        <p:nvSpPr>
          <p:cNvPr id="3" name="Inhaltsplatzhalter 2"/>
          <p:cNvSpPr>
            <a:spLocks noGrp="1"/>
          </p:cNvSpPr>
          <p:nvPr>
            <p:ph sz="half" idx="1"/>
          </p:nvPr>
        </p:nvSpPr>
        <p:spPr>
          <a:xfrm>
            <a:off x="457200" y="1312311"/>
            <a:ext cx="8686800" cy="4209331"/>
          </a:xfrm>
        </p:spPr>
        <p:txBody>
          <a:bodyPr/>
          <a:lstStyle/>
          <a:p>
            <a:pPr>
              <a:buFont typeface="Arial" panose="020B0604020202020204" pitchFamily="34" charset="0"/>
              <a:buChar char="•"/>
            </a:pPr>
            <a:r>
              <a:rPr lang="de-DE" sz="2200" dirty="0" smtClean="0"/>
              <a:t>Wolfshotline (täglich Mo-So sowie an Feiertagen) </a:t>
            </a:r>
          </a:p>
          <a:p>
            <a:pPr>
              <a:buFont typeface="Arial" panose="020B0604020202020204" pitchFamily="34" charset="0"/>
              <a:buChar char="•"/>
            </a:pPr>
            <a:r>
              <a:rPr lang="de-DE" sz="2200" dirty="0" smtClean="0"/>
              <a:t>Homepage des WZH </a:t>
            </a:r>
          </a:p>
          <a:p>
            <a:pPr>
              <a:buFont typeface="Arial" panose="020B0604020202020204" pitchFamily="34" charset="0"/>
              <a:buChar char="•"/>
            </a:pPr>
            <a:r>
              <a:rPr lang="de-DE" sz="2200" dirty="0" smtClean="0"/>
              <a:t>Alle </a:t>
            </a:r>
            <a:r>
              <a:rPr lang="de-DE" sz="2200" dirty="0"/>
              <a:t>gemeldeten Hinweise werden zentral beim WZH gesammelt, ausgewertet und verifiziert</a:t>
            </a:r>
          </a:p>
          <a:p>
            <a:pPr marL="0" indent="0"/>
            <a:endParaRPr lang="de-DE" sz="2200" dirty="0" smtClean="0"/>
          </a:p>
          <a:p>
            <a:endParaRPr lang="de-DE" sz="2200" dirty="0" smtClean="0"/>
          </a:p>
          <a:p>
            <a:pPr marL="457200" indent="-457200">
              <a:buFont typeface="Arial" panose="020B0604020202020204" pitchFamily="34" charset="0"/>
              <a:buChar char="•"/>
            </a:pPr>
            <a:endParaRPr lang="de-DE" sz="2200" dirty="0"/>
          </a:p>
        </p:txBody>
      </p:sp>
      <p:sp>
        <p:nvSpPr>
          <p:cNvPr id="4" name="Foliennummernplatzhalter 3"/>
          <p:cNvSpPr>
            <a:spLocks noGrp="1"/>
          </p:cNvSpPr>
          <p:nvPr>
            <p:ph type="sldNum" sz="quarter" idx="10"/>
          </p:nvPr>
        </p:nvSpPr>
        <p:spPr/>
        <p:txBody>
          <a:bodyPr/>
          <a:lstStyle/>
          <a:p>
            <a:pPr>
              <a:defRPr/>
            </a:pPr>
            <a:fld id="{5EFAD350-4441-4AF4-9B34-EEA23A237C18}" type="slidenum">
              <a:rPr lang="it-IT" altLang="de-DE" smtClean="0"/>
              <a:pPr>
                <a:defRPr/>
              </a:pPr>
              <a:t>3</a:t>
            </a:fld>
            <a:endParaRPr lang="it-IT" altLang="de-DE"/>
          </a:p>
        </p:txBody>
      </p:sp>
      <p:pic>
        <p:nvPicPr>
          <p:cNvPr id="5" name="Grafik 4"/>
          <p:cNvPicPr>
            <a:picLocks noChangeAspect="1"/>
          </p:cNvPicPr>
          <p:nvPr/>
        </p:nvPicPr>
        <p:blipFill rotWithShape="1">
          <a:blip r:embed="rId2"/>
          <a:srcRect l="20075" t="14380" r="20863" b="6385"/>
          <a:stretch/>
        </p:blipFill>
        <p:spPr>
          <a:xfrm>
            <a:off x="1827884" y="3356993"/>
            <a:ext cx="4608176" cy="3348608"/>
          </a:xfrm>
          <a:prstGeom prst="rect">
            <a:avLst/>
          </a:prstGeom>
        </p:spPr>
      </p:pic>
      <p:sp>
        <p:nvSpPr>
          <p:cNvPr id="6" name="Ellipse 5"/>
          <p:cNvSpPr/>
          <p:nvPr/>
        </p:nvSpPr>
        <p:spPr bwMode="auto">
          <a:xfrm>
            <a:off x="4942055" y="4569602"/>
            <a:ext cx="1552575" cy="1307670"/>
          </a:xfrm>
          <a:prstGeom prst="ellipse">
            <a:avLst/>
          </a:prstGeom>
          <a:noFill/>
          <a:ln w="28575" cap="flat" cmpd="sng" algn="ctr">
            <a:solidFill>
              <a:srgbClr val="CC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charset="0"/>
            </a:endParaRPr>
          </a:p>
        </p:txBody>
      </p:sp>
      <p:sp>
        <p:nvSpPr>
          <p:cNvPr id="7" name="Textfeld 6"/>
          <p:cNvSpPr txBox="1"/>
          <p:nvPr/>
        </p:nvSpPr>
        <p:spPr>
          <a:xfrm>
            <a:off x="6762292" y="4828088"/>
            <a:ext cx="2520280" cy="400110"/>
          </a:xfrm>
          <a:prstGeom prst="rect">
            <a:avLst/>
          </a:prstGeom>
          <a:noFill/>
        </p:spPr>
        <p:txBody>
          <a:bodyPr wrap="square" rtlCol="0">
            <a:spAutoFit/>
          </a:bodyPr>
          <a:lstStyle/>
          <a:p>
            <a:r>
              <a:rPr lang="de-DE" dirty="0" smtClean="0">
                <a:solidFill>
                  <a:srgbClr val="FF0000"/>
                </a:solidFill>
              </a:rPr>
              <a:t>www.hlnug.de/wolf</a:t>
            </a:r>
            <a:endParaRPr lang="de-DE" dirty="0">
              <a:solidFill>
                <a:srgbClr val="FF0000"/>
              </a:solidFill>
            </a:endParaRPr>
          </a:p>
        </p:txBody>
      </p:sp>
    </p:spTree>
    <p:extLst>
      <p:ext uri="{BB962C8B-B14F-4D97-AF65-F5344CB8AC3E}">
        <p14:creationId xmlns:p14="http://schemas.microsoft.com/office/powerpoint/2010/main" val="1962030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Hessisches </a:t>
            </a:r>
            <a:r>
              <a:rPr lang="de-DE" dirty="0" err="1" smtClean="0"/>
              <a:t>Wolfsmonitoring</a:t>
            </a:r>
            <a:r>
              <a:rPr lang="de-DE" dirty="0" smtClean="0"/>
              <a:t/>
            </a:r>
            <a:br>
              <a:rPr lang="de-DE" dirty="0" smtClean="0"/>
            </a:br>
            <a:endParaRPr lang="de-DE" dirty="0"/>
          </a:p>
        </p:txBody>
      </p:sp>
      <p:pic>
        <p:nvPicPr>
          <p:cNvPr id="9" name="Inhaltsplatzhalt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600" y="1340768"/>
            <a:ext cx="6181668" cy="4114800"/>
          </a:xfrm>
        </p:spPr>
      </p:pic>
      <p:sp>
        <p:nvSpPr>
          <p:cNvPr id="8" name="Textfeld 7"/>
          <p:cNvSpPr txBox="1"/>
          <p:nvPr/>
        </p:nvSpPr>
        <p:spPr>
          <a:xfrm>
            <a:off x="609600" y="1772816"/>
            <a:ext cx="7706816" cy="4616648"/>
          </a:xfrm>
          <a:prstGeom prst="rect">
            <a:avLst/>
          </a:prstGeom>
          <a:noFill/>
        </p:spPr>
        <p:txBody>
          <a:bodyPr wrap="square" rtlCol="0">
            <a:spAutoFit/>
          </a:bodyPr>
          <a:lstStyle/>
          <a:p>
            <a:pPr marL="342900" indent="-342900">
              <a:buFontTx/>
              <a:buChar char="-"/>
            </a:pPr>
            <a:r>
              <a:rPr lang="de-DE" sz="2100" dirty="0" smtClean="0">
                <a:solidFill>
                  <a:srgbClr val="3333CC"/>
                </a:solidFill>
                <a:latin typeface="+mn-lt"/>
              </a:rPr>
              <a:t>Be</a:t>
            </a:r>
            <a:r>
              <a:rPr lang="de-DE" sz="2100" dirty="0" smtClean="0">
                <a:solidFill>
                  <a:srgbClr val="3333CC"/>
                </a:solidFill>
                <a:latin typeface="+mn-lt"/>
              </a:rPr>
              <a:t>wertung </a:t>
            </a:r>
            <a:r>
              <a:rPr lang="de-DE" sz="2100" dirty="0">
                <a:solidFill>
                  <a:srgbClr val="3333CC"/>
                </a:solidFill>
                <a:latin typeface="+mn-lt"/>
              </a:rPr>
              <a:t>von Wolfshinweisen erfolgt in verschiedene Kategorien nach bundesweit festgelegten </a:t>
            </a:r>
            <a:r>
              <a:rPr lang="de-DE" sz="2100" dirty="0" smtClean="0">
                <a:solidFill>
                  <a:srgbClr val="3333CC"/>
                </a:solidFill>
                <a:latin typeface="+mn-lt"/>
              </a:rPr>
              <a:t>Standards (Monitoring Handbuch von Wolf, Luchs und Bär des </a:t>
            </a:r>
            <a:r>
              <a:rPr lang="de-DE" sz="2100" dirty="0" err="1" smtClean="0">
                <a:solidFill>
                  <a:srgbClr val="3333CC"/>
                </a:solidFill>
                <a:latin typeface="+mn-lt"/>
              </a:rPr>
              <a:t>BfN</a:t>
            </a:r>
            <a:r>
              <a:rPr lang="de-DE" sz="2100" dirty="0" smtClean="0">
                <a:solidFill>
                  <a:srgbClr val="3333CC"/>
                </a:solidFill>
                <a:latin typeface="+mn-lt"/>
              </a:rPr>
              <a:t>)</a:t>
            </a:r>
            <a:endParaRPr lang="de-DE" sz="2100" dirty="0">
              <a:solidFill>
                <a:srgbClr val="3333CC"/>
              </a:solidFill>
              <a:latin typeface="+mn-lt"/>
            </a:endParaRPr>
          </a:p>
          <a:p>
            <a:pPr marL="342900" indent="-342900">
              <a:buFontTx/>
              <a:buChar char="-"/>
            </a:pPr>
            <a:endParaRPr lang="de-DE" sz="2100" dirty="0">
              <a:solidFill>
                <a:srgbClr val="3333CC"/>
              </a:solidFill>
              <a:latin typeface="+mn-lt"/>
            </a:endParaRPr>
          </a:p>
          <a:p>
            <a:pPr marL="342900" indent="-342900">
              <a:buFontTx/>
              <a:buChar char="-"/>
            </a:pPr>
            <a:r>
              <a:rPr lang="de-DE" sz="2100" dirty="0">
                <a:solidFill>
                  <a:srgbClr val="3333CC"/>
                </a:solidFill>
                <a:latin typeface="+mn-lt"/>
              </a:rPr>
              <a:t>C1 = Gesicherter Nachweis, wie deutliches Foto oder Genetik</a:t>
            </a:r>
          </a:p>
          <a:p>
            <a:pPr marL="342900" indent="-342900">
              <a:buFontTx/>
              <a:buChar char="-"/>
            </a:pPr>
            <a:endParaRPr lang="de-DE" sz="2100" dirty="0">
              <a:solidFill>
                <a:srgbClr val="3333CC"/>
              </a:solidFill>
              <a:latin typeface="+mn-lt"/>
            </a:endParaRPr>
          </a:p>
          <a:p>
            <a:pPr marL="342900" indent="-342900">
              <a:buFontTx/>
              <a:buChar char="-"/>
            </a:pPr>
            <a:r>
              <a:rPr lang="de-DE" sz="2100" dirty="0">
                <a:solidFill>
                  <a:srgbClr val="3333CC"/>
                </a:solidFill>
                <a:latin typeface="+mn-lt"/>
              </a:rPr>
              <a:t>C2 = Bestätigter Hinweis, wie eine Spur, die die festgelegten Kriterien erfüllt</a:t>
            </a:r>
          </a:p>
          <a:p>
            <a:pPr marL="342900" indent="-342900">
              <a:buFontTx/>
              <a:buChar char="-"/>
            </a:pPr>
            <a:endParaRPr lang="de-DE" sz="2100" dirty="0">
              <a:solidFill>
                <a:srgbClr val="3333CC"/>
              </a:solidFill>
              <a:latin typeface="+mn-lt"/>
            </a:endParaRPr>
          </a:p>
          <a:p>
            <a:pPr marL="342900" indent="-342900">
              <a:buFontTx/>
              <a:buChar char="-"/>
            </a:pPr>
            <a:r>
              <a:rPr lang="de-DE" sz="2100" dirty="0">
                <a:solidFill>
                  <a:srgbClr val="3333CC"/>
                </a:solidFill>
                <a:latin typeface="+mn-lt"/>
              </a:rPr>
              <a:t>C3 = Unbestätigter Hinweis, wie Sichtung ohne Foto</a:t>
            </a:r>
          </a:p>
          <a:p>
            <a:pPr marL="342900" indent="-342900">
              <a:buFontTx/>
              <a:buChar char="-"/>
            </a:pPr>
            <a:endParaRPr lang="de-DE" sz="2100" dirty="0">
              <a:solidFill>
                <a:srgbClr val="3333CC"/>
              </a:solidFill>
              <a:latin typeface="+mn-lt"/>
            </a:endParaRPr>
          </a:p>
          <a:p>
            <a:pPr marL="342900" indent="-342900">
              <a:buFontTx/>
              <a:buChar char="-"/>
            </a:pPr>
            <a:r>
              <a:rPr lang="de-DE" sz="2100" dirty="0" err="1">
                <a:solidFill>
                  <a:srgbClr val="3333CC"/>
                </a:solidFill>
                <a:latin typeface="+mn-lt"/>
              </a:rPr>
              <a:t>N.b</a:t>
            </a:r>
            <a:r>
              <a:rPr lang="de-DE" sz="2100" dirty="0">
                <a:solidFill>
                  <a:srgbClr val="3333CC"/>
                </a:solidFill>
                <a:latin typeface="+mn-lt"/>
              </a:rPr>
              <a:t>. = keine Bewertung möglich, wie ein stark genutzter oder alter Wildtierkadaver</a:t>
            </a:r>
          </a:p>
        </p:txBody>
      </p:sp>
    </p:spTree>
    <p:extLst>
      <p:ext uri="{BB962C8B-B14F-4D97-AF65-F5344CB8AC3E}">
        <p14:creationId xmlns:p14="http://schemas.microsoft.com/office/powerpoint/2010/main" val="1659152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Hessisches </a:t>
            </a:r>
            <a:r>
              <a:rPr lang="de-DE" dirty="0" err="1" smtClean="0"/>
              <a:t>Wolfsmonitoring</a:t>
            </a:r>
            <a:r>
              <a:rPr lang="de-DE" dirty="0" smtClean="0"/>
              <a:t/>
            </a:r>
            <a:br>
              <a:rPr lang="de-DE" dirty="0" smtClean="0"/>
            </a:br>
            <a:endParaRPr lang="de-DE" dirty="0"/>
          </a:p>
        </p:txBody>
      </p:sp>
      <p:pic>
        <p:nvPicPr>
          <p:cNvPr id="9" name="Inhaltsplatzhalt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600" y="1340768"/>
            <a:ext cx="6181668" cy="4114800"/>
          </a:xfrm>
        </p:spPr>
      </p:pic>
      <p:pic>
        <p:nvPicPr>
          <p:cNvPr id="4" name="Grafik 3"/>
          <p:cNvPicPr>
            <a:picLocks noChangeAspect="1"/>
          </p:cNvPicPr>
          <p:nvPr/>
        </p:nvPicPr>
        <p:blipFill rotWithShape="1">
          <a:blip r:embed="rId4" cstate="print">
            <a:extLst>
              <a:ext uri="{28A0092B-C50C-407E-A947-70E740481C1C}">
                <a14:useLocalDpi xmlns:a14="http://schemas.microsoft.com/office/drawing/2010/main" val="0"/>
              </a:ext>
            </a:extLst>
          </a:blip>
          <a:srcRect l="25925" t="953" r="33334"/>
          <a:stretch/>
        </p:blipFill>
        <p:spPr>
          <a:xfrm>
            <a:off x="755576" y="4221088"/>
            <a:ext cx="1584176" cy="1872208"/>
          </a:xfrm>
          <a:prstGeom prst="rect">
            <a:avLst/>
          </a:prstGeom>
          <a:ln w="38100">
            <a:solidFill>
              <a:srgbClr val="8EBF27"/>
            </a:solidFill>
          </a:ln>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l="1" t="10821" r="-11" b="533"/>
          <a:stretch/>
        </p:blipFill>
        <p:spPr>
          <a:xfrm>
            <a:off x="4879500" y="4221087"/>
            <a:ext cx="1584176" cy="1872208"/>
          </a:xfrm>
          <a:prstGeom prst="rect">
            <a:avLst/>
          </a:prstGeom>
          <a:ln w="38100">
            <a:solidFill>
              <a:srgbClr val="8EBF27"/>
            </a:solidFill>
          </a:ln>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1" r="34658" b="-12"/>
          <a:stretch/>
        </p:blipFill>
        <p:spPr>
          <a:xfrm>
            <a:off x="2816740" y="4221087"/>
            <a:ext cx="1588183" cy="1872208"/>
          </a:xfrm>
          <a:prstGeom prst="rect">
            <a:avLst/>
          </a:prstGeom>
          <a:ln w="38100">
            <a:solidFill>
              <a:srgbClr val="8EBF27"/>
            </a:solidFill>
          </a:ln>
        </p:spPr>
      </p:pic>
      <p:pic>
        <p:nvPicPr>
          <p:cNvPr id="7" name="Grafik 6"/>
          <p:cNvPicPr>
            <a:picLocks noChangeAspect="1"/>
          </p:cNvPicPr>
          <p:nvPr/>
        </p:nvPicPr>
        <p:blipFill rotWithShape="1">
          <a:blip r:embed="rId7">
            <a:extLst>
              <a:ext uri="{28A0092B-C50C-407E-A947-70E740481C1C}">
                <a14:useLocalDpi xmlns:a14="http://schemas.microsoft.com/office/drawing/2010/main" val="0"/>
              </a:ext>
            </a:extLst>
          </a:blip>
          <a:srcRect l="19032" r="8926" b="9574"/>
          <a:stretch/>
        </p:blipFill>
        <p:spPr>
          <a:xfrm rot="16200000">
            <a:off x="6822458" y="4377004"/>
            <a:ext cx="1872208" cy="1560376"/>
          </a:xfrm>
          <a:prstGeom prst="rect">
            <a:avLst/>
          </a:prstGeom>
          <a:ln w="38100">
            <a:solidFill>
              <a:srgbClr val="8EBF27"/>
            </a:solidFill>
          </a:ln>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824" y="1469082"/>
            <a:ext cx="3809809" cy="2535982"/>
          </a:xfrm>
          <a:prstGeom prst="rect">
            <a:avLst/>
          </a:prstGeom>
          <a:solidFill>
            <a:srgbClr val="8EBF27"/>
          </a:solidFill>
          <a:ln w="38100">
            <a:solidFill>
              <a:srgbClr val="8EBF27"/>
            </a:solidFill>
          </a:ln>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3143" y="1461565"/>
            <a:ext cx="3815807" cy="2543499"/>
          </a:xfrm>
          <a:prstGeom prst="rect">
            <a:avLst/>
          </a:prstGeom>
          <a:solidFill>
            <a:schemeClr val="bg1"/>
          </a:solidFill>
          <a:ln w="41275">
            <a:solidFill>
              <a:srgbClr val="8EBF27"/>
            </a:solidFill>
          </a:ln>
        </p:spPr>
      </p:pic>
      <p:sp>
        <p:nvSpPr>
          <p:cNvPr id="12" name="Textfeld 11"/>
          <p:cNvSpPr txBox="1"/>
          <p:nvPr/>
        </p:nvSpPr>
        <p:spPr>
          <a:xfrm rot="16200000">
            <a:off x="7839734" y="5179891"/>
            <a:ext cx="1656184" cy="230832"/>
          </a:xfrm>
          <a:prstGeom prst="rect">
            <a:avLst/>
          </a:prstGeom>
          <a:noFill/>
        </p:spPr>
        <p:txBody>
          <a:bodyPr wrap="square" rtlCol="0">
            <a:spAutoFit/>
          </a:bodyPr>
          <a:lstStyle/>
          <a:p>
            <a:r>
              <a:rPr lang="de-DE" sz="900" dirty="0" smtClean="0"/>
              <a:t>© HLNUG</a:t>
            </a:r>
            <a:endParaRPr lang="de-DE" sz="900" dirty="0"/>
          </a:p>
        </p:txBody>
      </p:sp>
      <p:sp>
        <p:nvSpPr>
          <p:cNvPr id="14" name="Textfeld 13"/>
          <p:cNvSpPr txBox="1"/>
          <p:nvPr/>
        </p:nvSpPr>
        <p:spPr>
          <a:xfrm rot="16200000">
            <a:off x="5764660" y="5179892"/>
            <a:ext cx="1656184" cy="230832"/>
          </a:xfrm>
          <a:prstGeom prst="rect">
            <a:avLst/>
          </a:prstGeom>
          <a:noFill/>
        </p:spPr>
        <p:txBody>
          <a:bodyPr wrap="square" rtlCol="0">
            <a:spAutoFit/>
          </a:bodyPr>
          <a:lstStyle/>
          <a:p>
            <a:r>
              <a:rPr lang="de-DE" sz="900" dirty="0" smtClean="0"/>
              <a:t>© HLNUG</a:t>
            </a:r>
            <a:endParaRPr lang="de-DE" sz="900" dirty="0"/>
          </a:p>
        </p:txBody>
      </p:sp>
      <p:sp>
        <p:nvSpPr>
          <p:cNvPr id="15" name="Textfeld 14"/>
          <p:cNvSpPr txBox="1"/>
          <p:nvPr/>
        </p:nvSpPr>
        <p:spPr>
          <a:xfrm rot="16200000">
            <a:off x="3709258" y="5179892"/>
            <a:ext cx="1656184" cy="230832"/>
          </a:xfrm>
          <a:prstGeom prst="rect">
            <a:avLst/>
          </a:prstGeom>
          <a:noFill/>
        </p:spPr>
        <p:txBody>
          <a:bodyPr wrap="square" rtlCol="0">
            <a:spAutoFit/>
          </a:bodyPr>
          <a:lstStyle/>
          <a:p>
            <a:r>
              <a:rPr lang="de-DE" sz="900" dirty="0" smtClean="0"/>
              <a:t>© HLNUG</a:t>
            </a:r>
            <a:endParaRPr lang="de-DE" sz="900" dirty="0"/>
          </a:p>
        </p:txBody>
      </p:sp>
      <p:sp>
        <p:nvSpPr>
          <p:cNvPr id="16" name="Textfeld 15"/>
          <p:cNvSpPr txBox="1"/>
          <p:nvPr/>
        </p:nvSpPr>
        <p:spPr>
          <a:xfrm rot="16200000">
            <a:off x="1633532" y="5237312"/>
            <a:ext cx="1656184" cy="230832"/>
          </a:xfrm>
          <a:prstGeom prst="rect">
            <a:avLst/>
          </a:prstGeom>
          <a:noFill/>
        </p:spPr>
        <p:txBody>
          <a:bodyPr wrap="square" rtlCol="0">
            <a:spAutoFit/>
          </a:bodyPr>
          <a:lstStyle/>
          <a:p>
            <a:r>
              <a:rPr lang="de-DE" sz="900" dirty="0" smtClean="0"/>
              <a:t>© HLNUG</a:t>
            </a:r>
            <a:endParaRPr lang="de-DE" sz="900" dirty="0"/>
          </a:p>
        </p:txBody>
      </p:sp>
      <p:sp>
        <p:nvSpPr>
          <p:cNvPr id="17" name="Textfeld 16"/>
          <p:cNvSpPr txBox="1"/>
          <p:nvPr/>
        </p:nvSpPr>
        <p:spPr>
          <a:xfrm rot="16200000">
            <a:off x="7846274" y="3089281"/>
            <a:ext cx="1656184" cy="230832"/>
          </a:xfrm>
          <a:prstGeom prst="rect">
            <a:avLst/>
          </a:prstGeom>
          <a:noFill/>
        </p:spPr>
        <p:txBody>
          <a:bodyPr wrap="square" rtlCol="0">
            <a:spAutoFit/>
          </a:bodyPr>
          <a:lstStyle/>
          <a:p>
            <a:r>
              <a:rPr lang="de-DE" sz="900" dirty="0" smtClean="0"/>
              <a:t>© </a:t>
            </a:r>
            <a:r>
              <a:rPr lang="de-DE" sz="900" dirty="0" err="1" smtClean="0"/>
              <a:t>Gomille</a:t>
            </a:r>
            <a:endParaRPr lang="de-DE" sz="900" dirty="0"/>
          </a:p>
        </p:txBody>
      </p:sp>
      <p:sp>
        <p:nvSpPr>
          <p:cNvPr id="18" name="Textfeld 17"/>
          <p:cNvSpPr txBox="1"/>
          <p:nvPr/>
        </p:nvSpPr>
        <p:spPr>
          <a:xfrm rot="16200000">
            <a:off x="-248332" y="3089281"/>
            <a:ext cx="1656184" cy="230832"/>
          </a:xfrm>
          <a:prstGeom prst="rect">
            <a:avLst/>
          </a:prstGeom>
          <a:noFill/>
        </p:spPr>
        <p:txBody>
          <a:bodyPr wrap="square" rtlCol="0">
            <a:spAutoFit/>
          </a:bodyPr>
          <a:lstStyle/>
          <a:p>
            <a:r>
              <a:rPr lang="de-DE" sz="900" dirty="0" smtClean="0"/>
              <a:t>© </a:t>
            </a:r>
            <a:r>
              <a:rPr lang="de-DE" sz="900" dirty="0" err="1" smtClean="0"/>
              <a:t>Gomille</a:t>
            </a:r>
            <a:endParaRPr lang="de-DE" sz="900" dirty="0"/>
          </a:p>
        </p:txBody>
      </p:sp>
    </p:spTree>
    <p:extLst>
      <p:ext uri="{BB962C8B-B14F-4D97-AF65-F5344CB8AC3E}">
        <p14:creationId xmlns:p14="http://schemas.microsoft.com/office/powerpoint/2010/main" val="4143091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813371"/>
            <a:ext cx="8229600" cy="967507"/>
          </a:xfrm>
        </p:spPr>
        <p:txBody>
          <a:bodyPr/>
          <a:lstStyle/>
          <a:p>
            <a:r>
              <a:rPr lang="de-DE" dirty="0" smtClean="0"/>
              <a:t>Die Rückkehr der Wölfe nach Deutschland</a:t>
            </a:r>
            <a:endParaRPr lang="de-DE" dirty="0"/>
          </a:p>
        </p:txBody>
      </p:sp>
      <p:sp>
        <p:nvSpPr>
          <p:cNvPr id="4" name="Foliennummernplatzhalter 3"/>
          <p:cNvSpPr>
            <a:spLocks noGrp="1"/>
          </p:cNvSpPr>
          <p:nvPr>
            <p:ph type="sldNum" sz="quarter" idx="10"/>
          </p:nvPr>
        </p:nvSpPr>
        <p:spPr/>
        <p:txBody>
          <a:bodyPr/>
          <a:lstStyle/>
          <a:p>
            <a:pPr>
              <a:defRPr/>
            </a:pPr>
            <a:fld id="{5EFAD350-4441-4AF4-9B34-EEA23A237C18}" type="slidenum">
              <a:rPr lang="it-IT" altLang="de-DE" smtClean="0"/>
              <a:pPr>
                <a:defRPr/>
              </a:pPr>
              <a:t>6</a:t>
            </a:fld>
            <a:endParaRPr lang="it-IT" altLang="de-DE"/>
          </a:p>
        </p:txBody>
      </p:sp>
      <p:pic>
        <p:nvPicPr>
          <p:cNvPr id="5" name="Grafik 4"/>
          <p:cNvPicPr>
            <a:picLocks noChangeAspect="1"/>
          </p:cNvPicPr>
          <p:nvPr/>
        </p:nvPicPr>
        <p:blipFill>
          <a:blip r:embed="rId2"/>
          <a:stretch>
            <a:fillRect/>
          </a:stretch>
        </p:blipFill>
        <p:spPr>
          <a:xfrm>
            <a:off x="680115" y="1610293"/>
            <a:ext cx="7783769" cy="4477339"/>
          </a:xfrm>
          <a:prstGeom prst="rect">
            <a:avLst/>
          </a:prstGeom>
        </p:spPr>
      </p:pic>
      <p:pic>
        <p:nvPicPr>
          <p:cNvPr id="6" name="Grafik 5"/>
          <p:cNvPicPr>
            <a:picLocks noChangeAspect="1"/>
          </p:cNvPicPr>
          <p:nvPr/>
        </p:nvPicPr>
        <p:blipFill>
          <a:blip r:embed="rId3"/>
          <a:stretch>
            <a:fillRect/>
          </a:stretch>
        </p:blipFill>
        <p:spPr>
          <a:xfrm>
            <a:off x="5796136" y="3779293"/>
            <a:ext cx="3926164" cy="2621507"/>
          </a:xfrm>
          <a:prstGeom prst="rect">
            <a:avLst/>
          </a:prstGeom>
        </p:spPr>
      </p:pic>
      <p:sp>
        <p:nvSpPr>
          <p:cNvPr id="7" name="Textfeld 6"/>
          <p:cNvSpPr txBox="1"/>
          <p:nvPr/>
        </p:nvSpPr>
        <p:spPr>
          <a:xfrm>
            <a:off x="7524328" y="6105716"/>
            <a:ext cx="2088232" cy="276999"/>
          </a:xfrm>
          <a:prstGeom prst="rect">
            <a:avLst/>
          </a:prstGeom>
          <a:noFill/>
        </p:spPr>
        <p:txBody>
          <a:bodyPr wrap="square" rtlCol="0">
            <a:spAutoFit/>
          </a:bodyPr>
          <a:lstStyle/>
          <a:p>
            <a:r>
              <a:rPr lang="de-DE" sz="1200" dirty="0">
                <a:solidFill>
                  <a:schemeClr val="bg1"/>
                </a:solidFill>
              </a:rPr>
              <a:t>©</a:t>
            </a:r>
            <a:r>
              <a:rPr lang="de-DE" sz="1200" dirty="0" smtClean="0">
                <a:solidFill>
                  <a:schemeClr val="bg1"/>
                </a:solidFill>
              </a:rPr>
              <a:t> </a:t>
            </a:r>
            <a:r>
              <a:rPr lang="de-DE" sz="1200" dirty="0" err="1" smtClean="0">
                <a:solidFill>
                  <a:schemeClr val="bg1"/>
                </a:solidFill>
              </a:rPr>
              <a:t>Gomille</a:t>
            </a:r>
            <a:endParaRPr lang="de-DE" sz="1200" dirty="0">
              <a:solidFill>
                <a:schemeClr val="bg1"/>
              </a:solidFill>
            </a:endParaRPr>
          </a:p>
        </p:txBody>
      </p:sp>
    </p:spTree>
    <p:extLst>
      <p:ext uri="{BB962C8B-B14F-4D97-AF65-F5344CB8AC3E}">
        <p14:creationId xmlns:p14="http://schemas.microsoft.com/office/powerpoint/2010/main" val="983501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08104" y="2700343"/>
            <a:ext cx="3240360" cy="1877926"/>
          </a:xfrm>
        </p:spPr>
        <p:txBody>
          <a:bodyPr/>
          <a:lstStyle/>
          <a:p>
            <a:pPr algn="ctr"/>
            <a:r>
              <a:rPr lang="de-DE" dirty="0" smtClean="0"/>
              <a:t>Wolfsvorkommen in Deutschland</a:t>
            </a:r>
            <a:br>
              <a:rPr lang="de-DE" dirty="0" smtClean="0"/>
            </a:br>
            <a:r>
              <a:rPr lang="de-DE" dirty="0" smtClean="0"/>
              <a:t>im </a:t>
            </a:r>
            <a:r>
              <a:rPr lang="de-DE" dirty="0" err="1" smtClean="0"/>
              <a:t>Monitoringjahr</a:t>
            </a:r>
            <a:r>
              <a:rPr lang="de-DE" dirty="0" smtClean="0"/>
              <a:t> 2021/ 2022</a:t>
            </a:r>
            <a:br>
              <a:rPr lang="de-DE" dirty="0" smtClean="0"/>
            </a:br>
            <a:r>
              <a:rPr lang="de-DE" dirty="0"/>
              <a:t/>
            </a:r>
            <a:br>
              <a:rPr lang="de-DE" dirty="0"/>
            </a:br>
            <a:r>
              <a:rPr lang="de-DE" sz="1600" dirty="0" smtClean="0"/>
              <a:t>(01. Mai 2021 bis 30. April 2022)</a:t>
            </a:r>
            <a:endParaRPr lang="de-DE" sz="1600" dirty="0"/>
          </a:p>
        </p:txBody>
      </p:sp>
      <p:sp>
        <p:nvSpPr>
          <p:cNvPr id="4" name="Foliennummernplatzhalter 3"/>
          <p:cNvSpPr>
            <a:spLocks noGrp="1"/>
          </p:cNvSpPr>
          <p:nvPr>
            <p:ph type="sldNum" sz="quarter" idx="10"/>
          </p:nvPr>
        </p:nvSpPr>
        <p:spPr/>
        <p:txBody>
          <a:bodyPr/>
          <a:lstStyle/>
          <a:p>
            <a:pPr>
              <a:defRPr/>
            </a:pPr>
            <a:fld id="{5EFAD350-4441-4AF4-9B34-EEA23A237C18}" type="slidenum">
              <a:rPr lang="it-IT" altLang="de-DE" smtClean="0"/>
              <a:pPr>
                <a:defRPr/>
              </a:pPr>
              <a:t>7</a:t>
            </a:fld>
            <a:endParaRPr lang="it-IT" alt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520040"/>
            <a:ext cx="4718455" cy="6347905"/>
          </a:xfrm>
          <a:prstGeom prst="rect">
            <a:avLst/>
          </a:prstGeom>
        </p:spPr>
      </p:pic>
    </p:spTree>
    <p:extLst>
      <p:ext uri="{BB962C8B-B14F-4D97-AF65-F5344CB8AC3E}">
        <p14:creationId xmlns:p14="http://schemas.microsoft.com/office/powerpoint/2010/main" val="3143734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5EFAD350-4441-4AF4-9B34-EEA23A237C18}" type="slidenum">
              <a:rPr lang="it-IT" altLang="de-DE" smtClean="0"/>
              <a:pPr>
                <a:defRPr/>
              </a:pPr>
              <a:t>8</a:t>
            </a:fld>
            <a:endParaRPr lang="it-IT" altLang="de-DE"/>
          </a:p>
        </p:txBody>
      </p:sp>
      <p:sp>
        <p:nvSpPr>
          <p:cNvPr id="2" name="Titel 1"/>
          <p:cNvSpPr>
            <a:spLocks noGrp="1"/>
          </p:cNvSpPr>
          <p:nvPr>
            <p:ph type="title"/>
          </p:nvPr>
        </p:nvSpPr>
        <p:spPr>
          <a:xfrm>
            <a:off x="399880" y="1904066"/>
            <a:ext cx="2844316" cy="2448272"/>
          </a:xfrm>
        </p:spPr>
        <p:txBody>
          <a:bodyPr/>
          <a:lstStyle/>
          <a:p>
            <a:pPr algn="ctr"/>
            <a:r>
              <a:rPr lang="de-DE" dirty="0" smtClean="0"/>
              <a:t>Aktuell bestätigte Territorien in Hessen</a:t>
            </a:r>
            <a:endParaRPr lang="de-DE" dirty="0"/>
          </a:p>
        </p:txBody>
      </p:sp>
      <p:pic>
        <p:nvPicPr>
          <p:cNvPr id="8" name="Grafik 7"/>
          <p:cNvPicPr>
            <a:picLocks noChangeAspect="1"/>
          </p:cNvPicPr>
          <p:nvPr/>
        </p:nvPicPr>
        <p:blipFill rotWithShape="1">
          <a:blip r:embed="rId3"/>
          <a:srcRect l="34250" t="23400" r="39763" b="9401"/>
          <a:stretch/>
        </p:blipFill>
        <p:spPr>
          <a:xfrm>
            <a:off x="3470773" y="524917"/>
            <a:ext cx="4341587" cy="6315035"/>
          </a:xfrm>
          <a:prstGeom prst="rect">
            <a:avLst/>
          </a:prstGeom>
        </p:spPr>
      </p:pic>
      <p:sp>
        <p:nvSpPr>
          <p:cNvPr id="9" name="Textfeld 8"/>
          <p:cNvSpPr txBox="1"/>
          <p:nvPr/>
        </p:nvSpPr>
        <p:spPr>
          <a:xfrm>
            <a:off x="7236296" y="3789040"/>
            <a:ext cx="2448272" cy="307777"/>
          </a:xfrm>
          <a:prstGeom prst="rect">
            <a:avLst/>
          </a:prstGeom>
          <a:noFill/>
        </p:spPr>
        <p:txBody>
          <a:bodyPr wrap="square" rtlCol="0">
            <a:spAutoFit/>
          </a:bodyPr>
          <a:lstStyle/>
          <a:p>
            <a:r>
              <a:rPr lang="de-DE" sz="1400" dirty="0" smtClean="0">
                <a:solidFill>
                  <a:srgbClr val="244894"/>
                </a:solidFill>
              </a:rPr>
              <a:t>Wildflecken</a:t>
            </a:r>
            <a:endParaRPr lang="de-DE" sz="1400" dirty="0">
              <a:solidFill>
                <a:srgbClr val="244894"/>
              </a:solidFill>
            </a:endParaRPr>
          </a:p>
        </p:txBody>
      </p:sp>
      <p:sp>
        <p:nvSpPr>
          <p:cNvPr id="5" name="Textfeld 4"/>
          <p:cNvSpPr txBox="1"/>
          <p:nvPr/>
        </p:nvSpPr>
        <p:spPr>
          <a:xfrm>
            <a:off x="7164288" y="2089365"/>
            <a:ext cx="2448272" cy="307777"/>
          </a:xfrm>
          <a:prstGeom prst="rect">
            <a:avLst/>
          </a:prstGeom>
          <a:noFill/>
        </p:spPr>
        <p:txBody>
          <a:bodyPr wrap="square" rtlCol="0">
            <a:spAutoFit/>
          </a:bodyPr>
          <a:lstStyle/>
          <a:p>
            <a:r>
              <a:rPr lang="de-DE" sz="1400" dirty="0" err="1" smtClean="0">
                <a:solidFill>
                  <a:srgbClr val="244894"/>
                </a:solidFill>
              </a:rPr>
              <a:t>Waldkappel</a:t>
            </a:r>
            <a:endParaRPr lang="de-DE" sz="1400" dirty="0">
              <a:solidFill>
                <a:srgbClr val="244894"/>
              </a:solidFill>
            </a:endParaRPr>
          </a:p>
        </p:txBody>
      </p:sp>
      <p:sp>
        <p:nvSpPr>
          <p:cNvPr id="11" name="Textfeld 10"/>
          <p:cNvSpPr txBox="1"/>
          <p:nvPr/>
        </p:nvSpPr>
        <p:spPr>
          <a:xfrm>
            <a:off x="2699792" y="4581128"/>
            <a:ext cx="2448272" cy="307777"/>
          </a:xfrm>
          <a:prstGeom prst="rect">
            <a:avLst/>
          </a:prstGeom>
          <a:noFill/>
        </p:spPr>
        <p:txBody>
          <a:bodyPr wrap="square" rtlCol="0">
            <a:spAutoFit/>
          </a:bodyPr>
          <a:lstStyle/>
          <a:p>
            <a:r>
              <a:rPr lang="de-DE" sz="1400" dirty="0" smtClean="0">
                <a:solidFill>
                  <a:srgbClr val="244894"/>
                </a:solidFill>
              </a:rPr>
              <a:t>Rüdesheim</a:t>
            </a:r>
            <a:endParaRPr lang="de-DE" sz="1400" dirty="0">
              <a:solidFill>
                <a:srgbClr val="244894"/>
              </a:solidFill>
            </a:endParaRPr>
          </a:p>
        </p:txBody>
      </p:sp>
      <p:sp>
        <p:nvSpPr>
          <p:cNvPr id="10" name="Textfeld 9"/>
          <p:cNvSpPr txBox="1"/>
          <p:nvPr/>
        </p:nvSpPr>
        <p:spPr>
          <a:xfrm>
            <a:off x="5436096" y="2482252"/>
            <a:ext cx="2448272" cy="307777"/>
          </a:xfrm>
          <a:prstGeom prst="rect">
            <a:avLst/>
          </a:prstGeom>
          <a:noFill/>
        </p:spPr>
        <p:txBody>
          <a:bodyPr wrap="square" rtlCol="0">
            <a:spAutoFit/>
          </a:bodyPr>
          <a:lstStyle/>
          <a:p>
            <a:r>
              <a:rPr lang="de-DE" sz="1400" dirty="0" smtClean="0">
                <a:solidFill>
                  <a:srgbClr val="244894"/>
                </a:solidFill>
              </a:rPr>
              <a:t>Ludwigsau</a:t>
            </a:r>
            <a:endParaRPr lang="de-DE" sz="1400" dirty="0">
              <a:solidFill>
                <a:srgbClr val="244894"/>
              </a:solidFill>
            </a:endParaRPr>
          </a:p>
        </p:txBody>
      </p:sp>
      <p:sp>
        <p:nvSpPr>
          <p:cNvPr id="12" name="Textfeld 11"/>
          <p:cNvSpPr txBox="1"/>
          <p:nvPr/>
        </p:nvSpPr>
        <p:spPr>
          <a:xfrm>
            <a:off x="5148064" y="2164274"/>
            <a:ext cx="2448272" cy="307777"/>
          </a:xfrm>
          <a:prstGeom prst="rect">
            <a:avLst/>
          </a:prstGeom>
          <a:noFill/>
        </p:spPr>
        <p:txBody>
          <a:bodyPr wrap="square" rtlCol="0">
            <a:spAutoFit/>
          </a:bodyPr>
          <a:lstStyle/>
          <a:p>
            <a:r>
              <a:rPr lang="de-DE" sz="1400" dirty="0" smtClean="0">
                <a:solidFill>
                  <a:srgbClr val="244894"/>
                </a:solidFill>
              </a:rPr>
              <a:t>Spangenberg</a:t>
            </a:r>
            <a:endParaRPr lang="de-DE" sz="1400" dirty="0">
              <a:solidFill>
                <a:srgbClr val="244894"/>
              </a:solidFill>
            </a:endParaRPr>
          </a:p>
        </p:txBody>
      </p:sp>
      <p:sp>
        <p:nvSpPr>
          <p:cNvPr id="13" name="Textfeld 12"/>
          <p:cNvSpPr txBox="1"/>
          <p:nvPr/>
        </p:nvSpPr>
        <p:spPr>
          <a:xfrm>
            <a:off x="3923928" y="3815771"/>
            <a:ext cx="2448272" cy="307777"/>
          </a:xfrm>
          <a:prstGeom prst="rect">
            <a:avLst/>
          </a:prstGeom>
          <a:noFill/>
        </p:spPr>
        <p:txBody>
          <a:bodyPr wrap="square" rtlCol="0">
            <a:spAutoFit/>
          </a:bodyPr>
          <a:lstStyle/>
          <a:p>
            <a:r>
              <a:rPr lang="de-DE" sz="1400" dirty="0" smtClean="0">
                <a:solidFill>
                  <a:srgbClr val="244894"/>
                </a:solidFill>
              </a:rPr>
              <a:t>Butzbach</a:t>
            </a:r>
            <a:endParaRPr lang="de-DE" sz="1400" dirty="0">
              <a:solidFill>
                <a:srgbClr val="244894"/>
              </a:solidFill>
            </a:endParaRPr>
          </a:p>
        </p:txBody>
      </p:sp>
    </p:spTree>
    <p:extLst>
      <p:ext uri="{BB962C8B-B14F-4D97-AF65-F5344CB8AC3E}">
        <p14:creationId xmlns:p14="http://schemas.microsoft.com/office/powerpoint/2010/main" val="3474065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18864" y="629816"/>
            <a:ext cx="8229600" cy="1143000"/>
          </a:xfrm>
        </p:spPr>
        <p:txBody>
          <a:bodyPr/>
          <a:lstStyle/>
          <a:p>
            <a:r>
              <a:rPr lang="de-DE" dirty="0" smtClean="0"/>
              <a:t>Wolfsnachweise aus dem Lahn-Dill-Kreis/Kreis Limburg-Weilburg 22/23</a:t>
            </a:r>
            <a:endParaRPr lang="de-DE" dirty="0"/>
          </a:p>
        </p:txBody>
      </p:sp>
      <p:sp>
        <p:nvSpPr>
          <p:cNvPr id="3" name="Textfeld 2"/>
          <p:cNvSpPr txBox="1"/>
          <p:nvPr/>
        </p:nvSpPr>
        <p:spPr>
          <a:xfrm>
            <a:off x="563234" y="1460754"/>
            <a:ext cx="3090654" cy="307777"/>
          </a:xfrm>
          <a:prstGeom prst="rect">
            <a:avLst/>
          </a:prstGeom>
          <a:noFill/>
        </p:spPr>
        <p:txBody>
          <a:bodyPr wrap="none" rtlCol="0">
            <a:spAutoFit/>
          </a:bodyPr>
          <a:lstStyle/>
          <a:p>
            <a:r>
              <a:rPr lang="de-DE" sz="1400" dirty="0" smtClean="0"/>
              <a:t>C1 Nachweise nach Art der Meldung</a:t>
            </a:r>
            <a:endParaRPr lang="de-DE" sz="1400" dirty="0"/>
          </a:p>
        </p:txBody>
      </p:sp>
      <p:sp>
        <p:nvSpPr>
          <p:cNvPr id="4" name="Textfeld 3"/>
          <p:cNvSpPr txBox="1"/>
          <p:nvPr/>
        </p:nvSpPr>
        <p:spPr>
          <a:xfrm>
            <a:off x="5220072" y="1465039"/>
            <a:ext cx="2653290" cy="307777"/>
          </a:xfrm>
          <a:prstGeom prst="rect">
            <a:avLst/>
          </a:prstGeom>
          <a:noFill/>
        </p:spPr>
        <p:txBody>
          <a:bodyPr wrap="none" rtlCol="0">
            <a:spAutoFit/>
          </a:bodyPr>
          <a:lstStyle/>
          <a:p>
            <a:r>
              <a:rPr lang="de-DE" sz="1400" dirty="0" smtClean="0"/>
              <a:t>C1 Nachweise nach Gemeinde</a:t>
            </a:r>
            <a:endParaRPr lang="de-DE" sz="1400" dirty="0"/>
          </a:p>
        </p:txBody>
      </p:sp>
      <p:pic>
        <p:nvPicPr>
          <p:cNvPr id="2" name="Grafik 1"/>
          <p:cNvPicPr>
            <a:picLocks noChangeAspect="1"/>
          </p:cNvPicPr>
          <p:nvPr/>
        </p:nvPicPr>
        <p:blipFill>
          <a:blip r:embed="rId3"/>
          <a:stretch>
            <a:fillRect/>
          </a:stretch>
        </p:blipFill>
        <p:spPr>
          <a:xfrm>
            <a:off x="566382" y="2060849"/>
            <a:ext cx="3903042" cy="2448272"/>
          </a:xfrm>
          <a:prstGeom prst="rect">
            <a:avLst/>
          </a:prstGeom>
        </p:spPr>
      </p:pic>
      <p:pic>
        <p:nvPicPr>
          <p:cNvPr id="8" name="Grafik 7"/>
          <p:cNvPicPr>
            <a:picLocks noChangeAspect="1"/>
          </p:cNvPicPr>
          <p:nvPr/>
        </p:nvPicPr>
        <p:blipFill>
          <a:blip r:embed="rId4"/>
          <a:stretch>
            <a:fillRect/>
          </a:stretch>
        </p:blipFill>
        <p:spPr>
          <a:xfrm>
            <a:off x="4345612" y="1790318"/>
            <a:ext cx="4802902" cy="2502778"/>
          </a:xfrm>
          <a:prstGeom prst="rect">
            <a:avLst/>
          </a:prstGeom>
        </p:spPr>
      </p:pic>
    </p:spTree>
    <p:extLst>
      <p:ext uri="{BB962C8B-B14F-4D97-AF65-F5344CB8AC3E}">
        <p14:creationId xmlns:p14="http://schemas.microsoft.com/office/powerpoint/2010/main" val="410544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folie">
  <a:themeElements>
    <a:clrScheme name="hessen-blau">
      <a:dk1>
        <a:srgbClr val="000000"/>
      </a:dk1>
      <a:lt1>
        <a:srgbClr val="FFFFFF"/>
      </a:lt1>
      <a:dk2>
        <a:srgbClr val="000000"/>
      </a:dk2>
      <a:lt2>
        <a:srgbClr val="808080"/>
      </a:lt2>
      <a:accent1>
        <a:srgbClr val="0038F0"/>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hlug Z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44894">
            <a:alpha val="14999"/>
          </a:srgb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244894">
            <a:alpha val="14999"/>
          </a:srgb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hlug Z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lug Z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lug Z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lug Z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lug Z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lug Z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lug Z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essen-blau">
    <a:dk1>
      <a:srgbClr val="000000"/>
    </a:dk1>
    <a:lt1>
      <a:srgbClr val="FFFFFF"/>
    </a:lt1>
    <a:dk2>
      <a:srgbClr val="000000"/>
    </a:dk2>
    <a:lt2>
      <a:srgbClr val="808080"/>
    </a:lt2>
    <a:accent1>
      <a:srgbClr val="0038F0"/>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0</TotalTime>
  <Words>2865</Words>
  <Application>Microsoft Office PowerPoint</Application>
  <PresentationFormat>Bildschirmpräsentation (4:3)</PresentationFormat>
  <Paragraphs>340</Paragraphs>
  <Slides>29</Slides>
  <Notes>26</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29</vt:i4>
      </vt:variant>
    </vt:vector>
  </HeadingPairs>
  <TitlesOfParts>
    <vt:vector size="35" baseType="lpstr">
      <vt:lpstr>Arial</vt:lpstr>
      <vt:lpstr>Avenir demi</vt:lpstr>
      <vt:lpstr>Calibri</vt:lpstr>
      <vt:lpstr>Wingdings</vt:lpstr>
      <vt:lpstr>Titelfolie</vt:lpstr>
      <vt:lpstr>Benutzerdefiniertes Design</vt:lpstr>
      <vt:lpstr>PowerPoint-Präsentation</vt:lpstr>
      <vt:lpstr>Das Wolfszentrum Hessen</vt:lpstr>
      <vt:lpstr>Wie melde ich Wolfshinweise?</vt:lpstr>
      <vt:lpstr>Hessisches Wolfsmonitoring </vt:lpstr>
      <vt:lpstr>Hessisches Wolfsmonitoring </vt:lpstr>
      <vt:lpstr>Die Rückkehr der Wölfe nach Deutschland</vt:lpstr>
      <vt:lpstr>Wolfsvorkommen in Deutschland im Monitoringjahr 2021/ 2022  (01. Mai 2021 bis 30. April 2022)</vt:lpstr>
      <vt:lpstr>Aktuell bestätigte Territorien in Hessen</vt:lpstr>
      <vt:lpstr>Wolfsnachweise aus dem Lahn-Dill-Kreis/Kreis Limburg-Weilburg 22/23</vt:lpstr>
      <vt:lpstr>Biologie und soziale Organisation des Wolfes</vt:lpstr>
      <vt:lpstr>Was frisst der Wolf?</vt:lpstr>
      <vt:lpstr>Was frisst der Wolf?</vt:lpstr>
      <vt:lpstr>Was frisst der Wolf?</vt:lpstr>
      <vt:lpstr>Was frisst der Wolf?</vt:lpstr>
      <vt:lpstr>Was frisst ein Wolfsrudel auf 100ha pro Jahr ?</vt:lpstr>
      <vt:lpstr>Einfluss auf das räumliche und zeitliche Nutzungsverhalten von Beutetieren</vt:lpstr>
      <vt:lpstr>Einfluss auf das räumliche und zeitliche Nutzungsverhalten von Beutetieren</vt:lpstr>
      <vt:lpstr>Einfluss auf das räumliche und zeitliche Nutzungsverhalten von Beutetieren</vt:lpstr>
      <vt:lpstr>Einfluss auf das räumliche und zeitliche Nutzungsverhalten von Beutetieren</vt:lpstr>
      <vt:lpstr>Einfluss auf das räumliche und zeitliche Nutzungsverhalten von Beutetieren</vt:lpstr>
      <vt:lpstr>Wolf und Jagdhund</vt:lpstr>
      <vt:lpstr>Wolf und Jagdhund</vt:lpstr>
      <vt:lpstr>Wolf und Jagdhund</vt:lpstr>
      <vt:lpstr>PowerPoint-Präsentation</vt:lpstr>
      <vt:lpstr>Wie erkenne ich einen Wolf?</vt:lpstr>
      <vt:lpstr>Einschätzung verschiedener Wolfsverhaltensweisen in Bezug auf die Gefährlichkeit für den Menschen</vt:lpstr>
      <vt:lpstr>Hessisches Wolfsmonitoring </vt:lpstr>
      <vt:lpstr>Monitoringergebnisse 2021/2022 </vt:lpstr>
      <vt:lpstr>Spannungsfeld Wolf &amp; Weidetiere</vt:lpstr>
    </vt:vector>
  </TitlesOfParts>
  <Company>HMULV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HLNUG Powerpoint-Vorlage</dc:title>
  <dc:creator>schillingm</dc:creator>
  <cp:lastModifiedBy>Hornung, Jos-Vincent (HLNUG)</cp:lastModifiedBy>
  <cp:revision>612</cp:revision>
  <dcterms:created xsi:type="dcterms:W3CDTF">2006-10-19T13:24:25Z</dcterms:created>
  <dcterms:modified xsi:type="dcterms:W3CDTF">2023-04-20T12:53:57Z</dcterms:modified>
</cp:coreProperties>
</file>